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333" r:id="rId3"/>
    <p:sldId id="350" r:id="rId4"/>
    <p:sldId id="314" r:id="rId5"/>
    <p:sldId id="260" r:id="rId6"/>
    <p:sldId id="315" r:id="rId7"/>
    <p:sldId id="337" r:id="rId8"/>
    <p:sldId id="334" r:id="rId9"/>
    <p:sldId id="338" r:id="rId10"/>
    <p:sldId id="322" r:id="rId11"/>
    <p:sldId id="335" r:id="rId12"/>
    <p:sldId id="353" r:id="rId13"/>
    <p:sldId id="287" r:id="rId14"/>
    <p:sldId id="340" r:id="rId15"/>
    <p:sldId id="289" r:id="rId16"/>
    <p:sldId id="290" r:id="rId17"/>
    <p:sldId id="291" r:id="rId18"/>
    <p:sldId id="292" r:id="rId19"/>
    <p:sldId id="293" r:id="rId20"/>
    <p:sldId id="356" r:id="rId21"/>
    <p:sldId id="357" r:id="rId22"/>
    <p:sldId id="308" r:id="rId23"/>
    <p:sldId id="305" r:id="rId24"/>
    <p:sldId id="349" r:id="rId25"/>
    <p:sldId id="355" r:id="rId26"/>
    <p:sldId id="351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59" r:id="rId35"/>
    <p:sldId id="352" r:id="rId36"/>
    <p:sldId id="358" r:id="rId37"/>
    <p:sldId id="354" r:id="rId38"/>
    <p:sldId id="348" r:id="rId39"/>
  </p:sldIdLst>
  <p:sldSz cx="4572000" cy="3049588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pos="1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66"/>
    <a:srgbClr val="993300"/>
    <a:srgbClr val="FF9900"/>
    <a:srgbClr val="0000FF"/>
    <a:srgbClr val="99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1218" y="-168"/>
      </p:cViewPr>
      <p:guideLst>
        <p:guide orient="horz" pos="960"/>
        <p:guide pos="14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12775" y="742950"/>
            <a:ext cx="556895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0" smtClean="0"/>
              <a:t>Click to edit Master text styles</a:t>
            </a:r>
          </a:p>
          <a:p>
            <a:pPr lvl="1"/>
            <a:r>
              <a:rPr lang="en-US" altLang="fr-FR" noProof="0" smtClean="0"/>
              <a:t>Second level</a:t>
            </a:r>
          </a:p>
          <a:p>
            <a:pPr lvl="2"/>
            <a:r>
              <a:rPr lang="en-US" altLang="fr-FR" noProof="0" smtClean="0"/>
              <a:t>Third level</a:t>
            </a:r>
          </a:p>
          <a:p>
            <a:pPr lvl="3"/>
            <a:r>
              <a:rPr lang="en-US" altLang="fr-FR" noProof="0" smtClean="0"/>
              <a:t>Fourth level</a:t>
            </a:r>
          </a:p>
          <a:p>
            <a:pPr lvl="4"/>
            <a:r>
              <a:rPr lang="en-US" altLang="fr-FR" noProof="0" smtClean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D10193-8F53-40FB-AE41-CC4576FCE34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34166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CA" altLang="fr-FR" smtClean="0"/>
              <a:t>Source: </a:t>
            </a:r>
            <a:r>
              <a:rPr lang="en-US" altLang="fr-FR" sz="800" smtClean="0"/>
              <a:t>ap06/p1/thermal/ptG_engines.ppt</a:t>
            </a:r>
          </a:p>
          <a:p>
            <a:endParaRPr lang="fr-CA" altLang="fr-FR" smtClean="0"/>
          </a:p>
        </p:txBody>
      </p:sp>
      <p:sp>
        <p:nvSpPr>
          <p:cNvPr id="4301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22AE7E-53F5-47B6-8ACA-16516378F907}" type="slidenum">
              <a:rPr lang="en-US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fr-FR" smtClean="0"/>
          </a:p>
        </p:txBody>
      </p:sp>
    </p:spTree>
    <p:extLst>
      <p:ext uri="{BB962C8B-B14F-4D97-AF65-F5344CB8AC3E}">
        <p14:creationId xmlns:p14="http://schemas.microsoft.com/office/powerpoint/2010/main" val="360606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Source: http://www.eoearth.org/view/article/152840/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10193-8F53-40FB-AE41-CC4576FCE34F}" type="slidenum">
              <a:rPr lang="en-US" altLang="fr-FR" smtClean="0"/>
              <a:pPr>
                <a:defRPr/>
              </a:pPr>
              <a:t>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70234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Source: http://bradleydibble.authorsxpress.com/tag/cooling-towers/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10193-8F53-40FB-AE41-CC4576FCE34F}" type="slidenum">
              <a:rPr lang="en-US" altLang="fr-FR" smtClean="0"/>
              <a:pPr>
                <a:defRPr/>
              </a:pPr>
              <a:t>7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72268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Source: http://www.grc.nasa.gov/WWW/k-12/airplane/otto.html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10193-8F53-40FB-AE41-CC4576FCE34F}" type="slidenum">
              <a:rPr lang="en-US" altLang="fr-FR" smtClean="0"/>
              <a:pPr>
                <a:defRPr/>
              </a:pPr>
              <a:t>14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38288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Source: http://blog.caranddriver.com/2009-subaru-impreza-forester-diesel-car-news/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10193-8F53-40FB-AE41-CC4576FCE34F}" type="slidenum">
              <a:rPr lang="en-US" altLang="fr-FR" smtClean="0"/>
              <a:pPr>
                <a:defRPr/>
              </a:pPr>
              <a:t>20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06916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Source: http://expeditieaarde.blogspot.ca/2013_01_01_archive.html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10193-8F53-40FB-AE41-CC4576FCE34F}" type="slidenum">
              <a:rPr lang="en-US" altLang="fr-FR" smtClean="0"/>
              <a:pPr>
                <a:defRPr/>
              </a:pPr>
              <a:t>26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84260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2900" y="947738"/>
            <a:ext cx="3886200" cy="654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728788"/>
            <a:ext cx="3200400" cy="7778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1536C-24D3-467B-ADA4-F8FC996BDFE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4066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D40F1-F23E-46D2-B29E-0D6164E4322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3536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314700" y="122238"/>
            <a:ext cx="1028700" cy="26019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8600" y="122238"/>
            <a:ext cx="2933700" cy="260191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62166-4DEA-4E26-841A-1C967F442DC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7826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15423-FD0C-4BFA-A080-7485303048C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10679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50" y="1958975"/>
            <a:ext cx="3886200" cy="6064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1950" y="1292225"/>
            <a:ext cx="3886200" cy="6667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EC834-5CE7-4513-8693-484B63F69B40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5271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8600" y="711200"/>
            <a:ext cx="1981200" cy="201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362200" y="711200"/>
            <a:ext cx="1981200" cy="2012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16B66-C531-499A-9EA3-6A9BC2F09FC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9815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" y="682625"/>
            <a:ext cx="2020888" cy="284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28600" y="966788"/>
            <a:ext cx="2020888" cy="1757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322513" y="682625"/>
            <a:ext cx="2020887" cy="284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322513" y="966788"/>
            <a:ext cx="2020887" cy="1757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BDBB0-F0D6-4977-9B48-3740A98AA369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002965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60E67-AD7C-4291-851D-BCCFA79AEA4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2444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8C8F5-8B32-4108-A1AD-A49DA3B3866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0509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20650"/>
            <a:ext cx="1504950" cy="517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7525" y="120650"/>
            <a:ext cx="2555875" cy="2603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28600" y="638175"/>
            <a:ext cx="1504950" cy="20859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A7A9B-1C62-4242-8C5A-CB95FEFDE18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3931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6938" y="2135188"/>
            <a:ext cx="2743200" cy="2508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96938" y="273050"/>
            <a:ext cx="2743200" cy="1828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96938" y="2386013"/>
            <a:ext cx="2743200" cy="3587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E901F-78FF-4B67-97BD-AF58242F7E9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2346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22238"/>
            <a:ext cx="4114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535" tIns="21767" rIns="43535" bIns="217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711200"/>
            <a:ext cx="41148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535" tIns="21767" rIns="43535" bIns="217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2776538"/>
            <a:ext cx="1066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535" tIns="21767" rIns="43535" bIns="21767" numCol="1" anchor="t" anchorCtr="0" compatLnSpc="1">
            <a:prstTxWarp prst="textNoShape">
              <a:avLst/>
            </a:prstTxWarp>
          </a:bodyPr>
          <a:lstStyle>
            <a:lvl1pPr defTabSz="434975">
              <a:defRPr sz="7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62100" y="2776538"/>
            <a:ext cx="1447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535" tIns="21767" rIns="43535" bIns="21767" numCol="1" anchor="t" anchorCtr="0" compatLnSpc="1">
            <a:prstTxWarp prst="textNoShape">
              <a:avLst/>
            </a:prstTxWarp>
          </a:bodyPr>
          <a:lstStyle>
            <a:lvl1pPr algn="ctr" defTabSz="434975">
              <a:defRPr sz="700"/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38525" y="84138"/>
            <a:ext cx="10668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535" tIns="21767" rIns="43535" bIns="21767" numCol="1" anchor="t" anchorCtr="0" compatLnSpc="1">
            <a:prstTxWarp prst="textNoShape">
              <a:avLst/>
            </a:prstTxWarp>
          </a:bodyPr>
          <a:lstStyle>
            <a:lvl1pPr algn="r" defTabSz="434975">
              <a:defRPr sz="700"/>
            </a:lvl1pPr>
          </a:lstStyle>
          <a:p>
            <a:pPr>
              <a:defRPr/>
            </a:pPr>
            <a:fld id="{47CB2981-D75A-49A3-908A-13A0E16B133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34975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4975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2pPr>
      <a:lvl3pPr algn="ctr" defTabSz="434975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3pPr>
      <a:lvl4pPr algn="ctr" defTabSz="434975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4pPr>
      <a:lvl5pPr algn="ctr" defTabSz="434975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5pPr>
      <a:lvl6pPr marL="457200" algn="ctr" defTabSz="434975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6pPr>
      <a:lvl7pPr marL="914400" algn="ctr" defTabSz="434975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7pPr>
      <a:lvl8pPr marL="1371600" algn="ctr" defTabSz="434975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8pPr>
      <a:lvl9pPr marL="1828800" algn="ctr" defTabSz="434975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</a:defRPr>
      </a:lvl9pPr>
    </p:titleStyle>
    <p:bodyStyle>
      <a:lvl1pPr marL="163513" indent="-163513" algn="l" defTabSz="434975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354013" indent="-136525" algn="l" defTabSz="434975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</a:defRPr>
      </a:lvl2pPr>
      <a:lvl3pPr marL="544513" indent="-109538" algn="l" defTabSz="434975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3pPr>
      <a:lvl4pPr marL="762000" indent="-109538" algn="l" defTabSz="434975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979488" indent="-107950" algn="l" defTabSz="434975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1436688" indent="-107950" algn="l" defTabSz="434975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1893888" indent="-107950" algn="l" defTabSz="434975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2351088" indent="-107950" algn="l" defTabSz="434975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2808288" indent="-107950" algn="l" defTabSz="434975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96tepCk17w&amp;feature=related" TargetMode="External"/><Relationship Id="rId2" Type="http://schemas.openxmlformats.org/officeDocument/2006/relationships/hyperlink" Target="http://auto.howstuffworks.com/engine1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.howstuffworks.com/transport/engines-equipment/two-stroke2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hamvuWLom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B7087A9-FABB-4490-8D80-1293880B590C}" type="slidenum">
              <a:rPr lang="en-US" altLang="fr-FR" sz="7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fr-FR" sz="700" smtClean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25413" y="84138"/>
            <a:ext cx="2376893" cy="109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478" tIns="21737" rIns="43478" bIns="21737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217488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434975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652463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87153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32873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78593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24313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70033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fr-FR" sz="1800" b="1" dirty="0">
                <a:solidFill>
                  <a:srgbClr val="FF0000"/>
                </a:solidFill>
              </a:rPr>
              <a:t>HEAT ENGINE &amp;</a:t>
            </a:r>
            <a:br>
              <a:rPr lang="en-AU" altLang="fr-FR" sz="1800" b="1" dirty="0">
                <a:solidFill>
                  <a:srgbClr val="FF0000"/>
                </a:solidFill>
              </a:rPr>
            </a:br>
            <a:r>
              <a:rPr lang="fr-CA" altLang="fr-FR" sz="1600" dirty="0"/>
              <a:t>Combustion of biodiesels</a:t>
            </a:r>
            <a:r>
              <a:rPr lang="en-AU" altLang="fr-FR" sz="1600" b="1" dirty="0">
                <a:solidFill>
                  <a:srgbClr val="FF0000"/>
                </a:solidFill>
              </a:rPr>
              <a:t/>
            </a:r>
            <a:br>
              <a:rPr lang="en-AU" altLang="fr-FR" sz="1600" b="1" dirty="0">
                <a:solidFill>
                  <a:srgbClr val="FF0000"/>
                </a:solidFill>
              </a:rPr>
            </a:br>
            <a:r>
              <a:rPr lang="en-AU" altLang="fr-FR" sz="1200" b="1" dirty="0">
                <a:solidFill>
                  <a:srgbClr val="FF0000"/>
                </a:solidFill>
              </a:rPr>
              <a:t>part 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fr-FR" sz="11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fr-FR" sz="1100" b="1" dirty="0">
              <a:solidFill>
                <a:srgbClr val="FF0000"/>
              </a:solidFill>
            </a:endParaRPr>
          </a:p>
        </p:txBody>
      </p:sp>
      <p:pic>
        <p:nvPicPr>
          <p:cNvPr id="2052" name="Picture 8" descr="porsche-cayman-s-de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84138"/>
            <a:ext cx="1944688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Audi R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13" y="1146175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ferrari-enzo-doors-op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1285875"/>
            <a:ext cx="17272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porsche-cayman-s-strosek-tun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8704"/>
          <a:stretch>
            <a:fillRect/>
          </a:stretch>
        </p:blipFill>
        <p:spPr bwMode="auto">
          <a:xfrm>
            <a:off x="3078163" y="2105025"/>
            <a:ext cx="14239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5FE65C2-EB32-4AC1-A0A5-284B2F2DDC8E}" type="slidenum">
              <a:rPr lang="en-US" altLang="fr-FR" sz="7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fr-FR" sz="700" smtClean="0"/>
          </a:p>
        </p:txBody>
      </p:sp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933450" y="660400"/>
            <a:ext cx="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71475" y="288925"/>
            <a:ext cx="1122363" cy="284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>
                <a:cs typeface="Times New Roman" pitchFamily="18" charset="0"/>
              </a:rPr>
              <a:t>Hot Reservoir</a:t>
            </a:r>
            <a:endParaRPr lang="en-US" altLang="fr-FR" sz="1200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917575" y="788988"/>
            <a:ext cx="3667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 i="1">
                <a:solidFill>
                  <a:srgbClr val="FF0000"/>
                </a:solidFill>
                <a:latin typeface="Times New Roman" pitchFamily="18" charset="0"/>
              </a:rPr>
              <a:t>Q</a:t>
            </a:r>
            <a:r>
              <a:rPr lang="en-US" altLang="fr-FR" sz="1200" baseline="-25000">
                <a:solidFill>
                  <a:srgbClr val="FF0000"/>
                </a:solidFill>
                <a:latin typeface="Times New Roman" pitchFamily="18" charset="0"/>
              </a:rPr>
              <a:t>H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465138" y="1236663"/>
            <a:ext cx="936625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fr-FR" sz="1200"/>
              <a:t>Engine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2286000" y="1263650"/>
            <a:ext cx="86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900"/>
              <a:t>Surroundings</a:t>
            </a:r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1493838" y="137795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1733550" y="1092200"/>
            <a:ext cx="311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 i="1">
                <a:latin typeface="Times New Roman" pitchFamily="18" charset="0"/>
              </a:rPr>
              <a:t>W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61913" y="2163763"/>
            <a:ext cx="444658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200" dirty="0">
                <a:solidFill>
                  <a:srgbClr val="990000"/>
                </a:solidFill>
              </a:rPr>
              <a:t>A heat engine can never be 100% efficient in converting heat into mechanical work.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1200" dirty="0">
              <a:solidFill>
                <a:srgbClr val="99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200" dirty="0">
                <a:solidFill>
                  <a:srgbClr val="990000"/>
                </a:solidFill>
              </a:rPr>
              <a:t>Second Law of thermodynamic?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1133475" y="1597025"/>
            <a:ext cx="561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 i="1">
                <a:solidFill>
                  <a:srgbClr val="0000FF"/>
                </a:solidFill>
                <a:latin typeface="Times New Roman" pitchFamily="18" charset="0"/>
              </a:rPr>
              <a:t>Q</a:t>
            </a:r>
            <a:r>
              <a:rPr lang="en-US" altLang="fr-FR" sz="1200" baseline="-25000">
                <a:solidFill>
                  <a:srgbClr val="0000FF"/>
                </a:solidFill>
                <a:latin typeface="Times New Roman" pitchFamily="18" charset="0"/>
              </a:rPr>
              <a:t>C</a:t>
            </a:r>
            <a:r>
              <a:rPr lang="en-US" altLang="fr-FR" sz="1200">
                <a:solidFill>
                  <a:srgbClr val="0000FF"/>
                </a:solidFill>
                <a:latin typeface="Times New Roman" pitchFamily="18" charset="0"/>
              </a:rPr>
              <a:t>= 0</a:t>
            </a:r>
          </a:p>
        </p:txBody>
      </p:sp>
      <p:grpSp>
        <p:nvGrpSpPr>
          <p:cNvPr id="8204" name="Group 11"/>
          <p:cNvGrpSpPr>
            <a:grpSpLocks/>
          </p:cNvGrpSpPr>
          <p:nvPr/>
        </p:nvGrpSpPr>
        <p:grpSpPr bwMode="auto">
          <a:xfrm>
            <a:off x="644525" y="1597025"/>
            <a:ext cx="576263" cy="344488"/>
            <a:chOff x="487" y="1006"/>
            <a:chExt cx="363" cy="217"/>
          </a:xfrm>
        </p:grpSpPr>
        <p:sp>
          <p:nvSpPr>
            <p:cNvPr id="8205" name="Line 12"/>
            <p:cNvSpPr>
              <a:spLocks noChangeShapeType="1"/>
            </p:cNvSpPr>
            <p:nvPr/>
          </p:nvSpPr>
          <p:spPr bwMode="auto">
            <a:xfrm>
              <a:off x="668" y="1006"/>
              <a:ext cx="0" cy="2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206" name="Line 13"/>
            <p:cNvSpPr>
              <a:spLocks noChangeShapeType="1"/>
            </p:cNvSpPr>
            <p:nvPr/>
          </p:nvSpPr>
          <p:spPr bwMode="auto">
            <a:xfrm>
              <a:off x="487" y="1006"/>
              <a:ext cx="363" cy="18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8207" name="Line 14"/>
            <p:cNvSpPr>
              <a:spLocks noChangeShapeType="1"/>
            </p:cNvSpPr>
            <p:nvPr/>
          </p:nvSpPr>
          <p:spPr bwMode="auto">
            <a:xfrm flipV="1">
              <a:off x="510" y="1006"/>
              <a:ext cx="317" cy="18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dirty="0" smtClean="0"/>
              <a:t>Fuel </a:t>
            </a:r>
            <a:r>
              <a:rPr lang="fr-CA" altLang="fr-FR" dirty="0" err="1" smtClean="0"/>
              <a:t>engines</a:t>
            </a:r>
            <a:endParaRPr lang="fr-CA" altLang="fr-FR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577970"/>
            <a:ext cx="4114800" cy="214618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fr-CA" sz="1000" dirty="0" err="1" smtClean="0"/>
              <a:t>Chemical</a:t>
            </a:r>
            <a:r>
              <a:rPr lang="fr-CA" sz="1000" dirty="0" smtClean="0"/>
              <a:t> </a:t>
            </a:r>
            <a:r>
              <a:rPr lang="fr-CA" sz="1000" dirty="0" err="1" smtClean="0"/>
              <a:t>Potential</a:t>
            </a:r>
            <a:r>
              <a:rPr lang="fr-CA" sz="1000" dirty="0" smtClean="0"/>
              <a:t> </a:t>
            </a:r>
            <a:r>
              <a:rPr lang="fr-CA" sz="1000" dirty="0" err="1" smtClean="0"/>
              <a:t>Energy</a:t>
            </a:r>
            <a:r>
              <a:rPr lang="fr-CA" sz="1000" dirty="0" smtClean="0"/>
              <a:t>→ Thermal </a:t>
            </a:r>
            <a:r>
              <a:rPr lang="fr-CA" sz="1000" dirty="0" err="1" smtClean="0"/>
              <a:t>energy</a:t>
            </a:r>
            <a:r>
              <a:rPr lang="fr-CA" sz="1000" dirty="0" smtClean="0"/>
              <a:t>→ </a:t>
            </a:r>
            <a:r>
              <a:rPr lang="fr-CA" sz="1000" dirty="0" err="1" smtClean="0"/>
              <a:t>Kinetic</a:t>
            </a:r>
            <a:r>
              <a:rPr lang="fr-CA" sz="1000" dirty="0" smtClean="0"/>
              <a:t> </a:t>
            </a:r>
            <a:r>
              <a:rPr lang="fr-CA" sz="1000" dirty="0" err="1" smtClean="0"/>
              <a:t>energy</a:t>
            </a:r>
            <a:endParaRPr lang="fr-CA" sz="1000" dirty="0"/>
          </a:p>
          <a:p>
            <a:pPr marL="0" indent="0">
              <a:buFontTx/>
              <a:buNone/>
              <a:defRPr/>
            </a:pPr>
            <a:endParaRPr lang="fr-CA" sz="1000" dirty="0"/>
          </a:p>
          <a:p>
            <a:pPr marL="0" indent="0" algn="ctr">
              <a:buFontTx/>
              <a:buNone/>
              <a:defRPr/>
            </a:pPr>
            <a:r>
              <a:rPr lang="fr-CA" sz="1000" dirty="0" smtClean="0"/>
              <a:t>Regular fuel </a:t>
            </a:r>
            <a:r>
              <a:rPr lang="fr-CA" sz="1000" dirty="0" err="1" smtClean="0"/>
              <a:t>engines</a:t>
            </a:r>
            <a:r>
              <a:rPr lang="fr-CA" sz="1000" dirty="0" smtClean="0"/>
              <a:t>.</a:t>
            </a:r>
          </a:p>
          <a:p>
            <a:pPr marL="0" indent="0" algn="ctr">
              <a:buFontTx/>
              <a:buNone/>
              <a:defRPr/>
            </a:pPr>
            <a:r>
              <a:rPr lang="fr-CA" sz="1000" dirty="0" smtClean="0">
                <a:hlinkClick r:id="rId2"/>
              </a:rPr>
              <a:t>http</a:t>
            </a:r>
            <a:r>
              <a:rPr lang="fr-CA" sz="1000" dirty="0">
                <a:hlinkClick r:id="rId2"/>
              </a:rPr>
              <a:t>://</a:t>
            </a:r>
            <a:r>
              <a:rPr lang="fr-CA" sz="1000" dirty="0" smtClean="0">
                <a:hlinkClick r:id="rId2"/>
              </a:rPr>
              <a:t>auto.howstuffworks.com/engine1.htm</a:t>
            </a:r>
            <a:endParaRPr lang="fr-CA" sz="1000" dirty="0" smtClean="0"/>
          </a:p>
          <a:p>
            <a:pPr marL="0" indent="0" algn="ctr">
              <a:buNone/>
              <a:defRPr/>
            </a:pPr>
            <a:r>
              <a:rPr lang="fr-CA" altLang="fr-FR" sz="1000" dirty="0">
                <a:hlinkClick r:id="rId3"/>
              </a:rPr>
              <a:t>http://www.youtube.com/watch?v=r96tepCk17w&amp;feature=related</a:t>
            </a:r>
            <a:endParaRPr lang="fr-CA" altLang="fr-FR" sz="1000" dirty="0"/>
          </a:p>
          <a:p>
            <a:pPr marL="0" indent="0" algn="ctr">
              <a:buFontTx/>
              <a:buNone/>
              <a:defRPr/>
            </a:pPr>
            <a:endParaRPr lang="fr-CA" sz="1000" dirty="0"/>
          </a:p>
          <a:p>
            <a:pPr>
              <a:defRPr/>
            </a:pPr>
            <a:endParaRPr lang="fr-CA" sz="1000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926"/>
            <a:ext cx="457200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Two</a:t>
            </a:r>
            <a:r>
              <a:rPr lang="fr-CA" dirty="0" smtClean="0"/>
              <a:t> </a:t>
            </a:r>
            <a:r>
              <a:rPr lang="fr-CA" dirty="0" err="1" smtClean="0"/>
              <a:t>strokes</a:t>
            </a:r>
            <a:r>
              <a:rPr lang="fr-CA" dirty="0" smtClean="0"/>
              <a:t> </a:t>
            </a:r>
            <a:r>
              <a:rPr lang="fr-CA" dirty="0" err="1" smtClean="0"/>
              <a:t>engine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7226" y="633562"/>
            <a:ext cx="4114800" cy="2273540"/>
          </a:xfrm>
        </p:spPr>
        <p:txBody>
          <a:bodyPr/>
          <a:lstStyle/>
          <a:p>
            <a:pPr marL="0" indent="0">
              <a:buNone/>
            </a:pPr>
            <a:r>
              <a:rPr lang="fr-CA" sz="900" dirty="0">
                <a:hlinkClick r:id="rId2"/>
              </a:rPr>
              <a:t>http://</a:t>
            </a:r>
            <a:r>
              <a:rPr lang="fr-CA" sz="900" dirty="0" smtClean="0">
                <a:hlinkClick r:id="rId2"/>
              </a:rPr>
              <a:t>science.howstuffworks.com/transport/engines-equipment/two-stroke2.htm</a:t>
            </a:r>
            <a:endParaRPr lang="fr-CA" sz="900" dirty="0" smtClean="0"/>
          </a:p>
          <a:p>
            <a:pPr marL="0" indent="0">
              <a:buNone/>
            </a:pPr>
            <a:endParaRPr lang="fr-CA" sz="900" dirty="0"/>
          </a:p>
          <a:p>
            <a:r>
              <a:rPr lang="en-US" sz="1600" dirty="0" smtClean="0"/>
              <a:t>Lawnmowers</a:t>
            </a:r>
          </a:p>
          <a:p>
            <a:r>
              <a:rPr lang="en-US" sz="1600" dirty="0" smtClean="0"/>
              <a:t>Garden </a:t>
            </a:r>
            <a:r>
              <a:rPr lang="en-US" sz="1600" dirty="0"/>
              <a:t>equipment </a:t>
            </a:r>
            <a:r>
              <a:rPr lang="en-US" sz="1200" dirty="0" smtClean="0"/>
              <a:t>(chain saws, </a:t>
            </a:r>
            <a:r>
              <a:rPr lang="en-US" sz="1200" dirty="0"/>
              <a:t>leaf blowers, trimmers)</a:t>
            </a:r>
          </a:p>
          <a:p>
            <a:r>
              <a:rPr lang="en-US" sz="1600" dirty="0"/>
              <a:t>Dirt bikes</a:t>
            </a:r>
          </a:p>
          <a:p>
            <a:r>
              <a:rPr lang="en-US" sz="1600" dirty="0"/>
              <a:t>Mopeds</a:t>
            </a:r>
          </a:p>
          <a:p>
            <a:r>
              <a:rPr lang="en-US" sz="1600" dirty="0"/>
              <a:t>Jet skis</a:t>
            </a:r>
          </a:p>
          <a:p>
            <a:r>
              <a:rPr lang="en-US" sz="1600" dirty="0"/>
              <a:t>Small outboard motors</a:t>
            </a:r>
          </a:p>
          <a:p>
            <a:pPr marL="0" indent="0">
              <a:buNone/>
            </a:pPr>
            <a:endParaRPr lang="fr-CA" sz="9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15423-FD0C-4BFA-A080-7485303048C6}" type="slidenum">
              <a:rPr lang="en-US" altLang="fr-FR" smtClean="0"/>
              <a:pPr>
                <a:defRPr/>
              </a:pPr>
              <a:t>12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57494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D65AE46-5ED3-4BAA-9826-AEF7CF782B38}" type="slidenum">
              <a:rPr lang="en-US" altLang="fr-FR" sz="7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fr-FR" sz="700" smtClean="0"/>
          </a:p>
        </p:txBody>
      </p:sp>
      <p:pic>
        <p:nvPicPr>
          <p:cNvPr id="13315" name="Picture 5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57163"/>
            <a:ext cx="17494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16"/>
          <p:cNvSpPr txBox="1">
            <a:spLocks noChangeArrowheads="1"/>
          </p:cNvSpPr>
          <p:nvPr/>
        </p:nvSpPr>
        <p:spPr bwMode="auto">
          <a:xfrm>
            <a:off x="2141538" y="157163"/>
            <a:ext cx="22320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 b="1" dirty="0">
                <a:solidFill>
                  <a:srgbClr val="FF0066"/>
                </a:solidFill>
              </a:rPr>
              <a:t>CAR ENGINE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fr-CA" sz="1200" dirty="0" smtClean="0"/>
              <a:t>INTERNAL COMBUSTION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200" dirty="0"/>
              <a:t>The </a:t>
            </a:r>
            <a:r>
              <a:rPr lang="en-US" altLang="fr-FR" sz="1200" b="1" dirty="0">
                <a:solidFill>
                  <a:srgbClr val="FF0000"/>
                </a:solidFill>
              </a:rPr>
              <a:t>four–stroke OTTO cycle</a:t>
            </a:r>
            <a:r>
              <a:rPr lang="en-US" altLang="fr-FR" sz="1200" dirty="0"/>
              <a:t> of a conventional petrol engine </a:t>
            </a:r>
          </a:p>
        </p:txBody>
      </p:sp>
      <p:pic>
        <p:nvPicPr>
          <p:cNvPr id="13317" name="Picture 17" descr="2003-Porsche-Boxster-Engine-Cutaw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7" y="1419771"/>
            <a:ext cx="1952625" cy="162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8C8F5-8B32-4108-A1AD-A49DA3B38668}" type="slidenum">
              <a:rPr lang="en-US" altLang="fr-FR" smtClean="0"/>
              <a:pPr>
                <a:defRPr/>
              </a:pPr>
              <a:t>14</a:t>
            </a:fld>
            <a:endParaRPr lang="en-US" altLang="fr-FR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9725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4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FDB18ED-52B6-4D8E-98CE-4F41D2B0935F}" type="slidenum">
              <a:rPr lang="en-US" altLang="fr-FR" sz="7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fr-FR" sz="700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1"/>
          <a:stretch>
            <a:fillRect/>
          </a:stretch>
        </p:blipFill>
        <p:spPr bwMode="auto">
          <a:xfrm>
            <a:off x="198438" y="157163"/>
            <a:ext cx="1346200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125413" y="2460625"/>
            <a:ext cx="4319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fr-FR" sz="1000" b="1"/>
              <a:t>5</a:t>
            </a:r>
            <a:r>
              <a:rPr lang="en-AU" altLang="fr-FR" sz="1000"/>
              <a:t> </a:t>
            </a:r>
            <a:r>
              <a:rPr lang="en-AU" altLang="fr-FR" sz="1000">
                <a:sym typeface="Symbol" pitchFamily="18" charset="2"/>
              </a:rPr>
              <a:t></a:t>
            </a:r>
            <a:r>
              <a:rPr lang="en-AU" altLang="fr-FR" sz="1000"/>
              <a:t> </a:t>
            </a:r>
            <a:r>
              <a:rPr lang="en-AU" altLang="fr-FR" sz="1000" b="1">
                <a:sym typeface="Symbol" pitchFamily="18" charset="2"/>
              </a:rPr>
              <a:t>1</a:t>
            </a:r>
            <a:r>
              <a:rPr lang="en-AU" altLang="fr-FR" sz="1000">
                <a:sym typeface="Symbol" pitchFamily="18" charset="2"/>
              </a:rPr>
              <a:t>: </a:t>
            </a:r>
            <a:r>
              <a:rPr lang="en-AU" altLang="fr-FR" sz="1000" b="1">
                <a:solidFill>
                  <a:srgbClr val="993300"/>
                </a:solidFill>
                <a:sym typeface="Symbol" pitchFamily="18" charset="2"/>
              </a:rPr>
              <a:t>inlet stroke </a:t>
            </a:r>
            <a:r>
              <a:rPr lang="en-AU" altLang="fr-FR" sz="1000">
                <a:sym typeface="Symbol" pitchFamily="18" charset="2"/>
              </a:rPr>
              <a:t>volume increases as piston moves down creating a partial vacuum to aid air/fuel entering cylinder via the open inlet valve.</a:t>
            </a:r>
            <a:endParaRPr lang="en-US" altLang="fr-FR" sz="1000">
              <a:sym typeface="Symbol" pitchFamily="18" charset="2"/>
            </a:endParaRPr>
          </a:p>
        </p:txBody>
      </p:sp>
      <p:sp>
        <p:nvSpPr>
          <p:cNvPr id="17413" name="AutoShape 8"/>
          <p:cNvSpPr>
            <a:spLocks noChangeAspect="1" noChangeArrowheads="1" noTextEdit="1"/>
          </p:cNvSpPr>
          <p:nvPr/>
        </p:nvSpPr>
        <p:spPr bwMode="auto">
          <a:xfrm>
            <a:off x="1349375" y="157163"/>
            <a:ext cx="30051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2047875" y="1644650"/>
            <a:ext cx="193675" cy="190500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2162175" y="1685925"/>
            <a:ext cx="508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en-US" altLang="fr-FR" sz="1000"/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3375025" y="1290638"/>
            <a:ext cx="193675" cy="190500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7417" name="Rectangle 13"/>
          <p:cNvSpPr>
            <a:spLocks noChangeArrowheads="1"/>
          </p:cNvSpPr>
          <p:nvPr/>
        </p:nvSpPr>
        <p:spPr bwMode="auto">
          <a:xfrm>
            <a:off x="3490913" y="1331913"/>
            <a:ext cx="508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 altLang="fr-FR" sz="1000"/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>
            <a:off x="2011363" y="485775"/>
            <a:ext cx="193675" cy="190500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7419" name="Rectangle 15"/>
          <p:cNvSpPr>
            <a:spLocks noChangeArrowheads="1"/>
          </p:cNvSpPr>
          <p:nvPr/>
        </p:nvSpPr>
        <p:spPr bwMode="auto">
          <a:xfrm>
            <a:off x="2127250" y="527050"/>
            <a:ext cx="508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en-US" altLang="fr-FR" sz="1000"/>
          </a:p>
        </p:txBody>
      </p:sp>
      <p:sp>
        <p:nvSpPr>
          <p:cNvPr id="17420" name="Rectangle 16"/>
          <p:cNvSpPr>
            <a:spLocks noChangeArrowheads="1"/>
          </p:cNvSpPr>
          <p:nvPr/>
        </p:nvSpPr>
        <p:spPr bwMode="auto">
          <a:xfrm>
            <a:off x="3375025" y="1631950"/>
            <a:ext cx="193675" cy="192088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7421" name="Rectangle 17"/>
          <p:cNvSpPr>
            <a:spLocks noChangeArrowheads="1"/>
          </p:cNvSpPr>
          <p:nvPr/>
        </p:nvSpPr>
        <p:spPr bwMode="auto">
          <a:xfrm>
            <a:off x="3490913" y="1674813"/>
            <a:ext cx="508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fr-FR" sz="1000"/>
          </a:p>
        </p:txBody>
      </p:sp>
      <p:sp>
        <p:nvSpPr>
          <p:cNvPr id="17422" name="Rectangle 18"/>
          <p:cNvSpPr>
            <a:spLocks noChangeArrowheads="1"/>
          </p:cNvSpPr>
          <p:nvPr/>
        </p:nvSpPr>
        <p:spPr bwMode="auto">
          <a:xfrm>
            <a:off x="2001838" y="1031875"/>
            <a:ext cx="193675" cy="192088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7423" name="Rectangle 19"/>
          <p:cNvSpPr>
            <a:spLocks noChangeArrowheads="1"/>
          </p:cNvSpPr>
          <p:nvPr/>
        </p:nvSpPr>
        <p:spPr bwMode="auto">
          <a:xfrm>
            <a:off x="2117725" y="1074738"/>
            <a:ext cx="508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fr-FR" sz="1000"/>
          </a:p>
        </p:txBody>
      </p:sp>
      <p:sp>
        <p:nvSpPr>
          <p:cNvPr id="17424" name="Rectangle 20"/>
          <p:cNvSpPr>
            <a:spLocks noChangeArrowheads="1"/>
          </p:cNvSpPr>
          <p:nvPr/>
        </p:nvSpPr>
        <p:spPr bwMode="auto">
          <a:xfrm>
            <a:off x="2216150" y="1754188"/>
            <a:ext cx="1084263" cy="206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7425" name="Freeform 21"/>
          <p:cNvSpPr>
            <a:spLocks/>
          </p:cNvSpPr>
          <p:nvPr/>
        </p:nvSpPr>
        <p:spPr bwMode="auto">
          <a:xfrm>
            <a:off x="1765300" y="909638"/>
            <a:ext cx="1831975" cy="866775"/>
          </a:xfrm>
          <a:custGeom>
            <a:avLst/>
            <a:gdLst>
              <a:gd name="T0" fmla="*/ 0 w 2308"/>
              <a:gd name="T1" fmla="*/ 0 h 1092"/>
              <a:gd name="T2" fmla="*/ 2147483647 w 2308"/>
              <a:gd name="T3" fmla="*/ 2147483647 h 1092"/>
              <a:gd name="T4" fmla="*/ 2147483647 w 2308"/>
              <a:gd name="T5" fmla="*/ 2147483647 h 1092"/>
              <a:gd name="T6" fmla="*/ 2147483647 w 2308"/>
              <a:gd name="T7" fmla="*/ 2147483647 h 1092"/>
              <a:gd name="T8" fmla="*/ 2147483647 w 2308"/>
              <a:gd name="T9" fmla="*/ 2147483647 h 1092"/>
              <a:gd name="T10" fmla="*/ 2147483647 w 2308"/>
              <a:gd name="T11" fmla="*/ 2147483647 h 1092"/>
              <a:gd name="T12" fmla="*/ 2147483647 w 2308"/>
              <a:gd name="T13" fmla="*/ 2147483647 h 1092"/>
              <a:gd name="T14" fmla="*/ 2147483647 w 2308"/>
              <a:gd name="T15" fmla="*/ 2147483647 h 1092"/>
              <a:gd name="T16" fmla="*/ 2147483647 w 2308"/>
              <a:gd name="T17" fmla="*/ 2147483647 h 1092"/>
              <a:gd name="T18" fmla="*/ 2147483647 w 2308"/>
              <a:gd name="T19" fmla="*/ 2147483647 h 1092"/>
              <a:gd name="T20" fmla="*/ 2147483647 w 2308"/>
              <a:gd name="T21" fmla="*/ 2147483647 h 1092"/>
              <a:gd name="T22" fmla="*/ 2147483647 w 2308"/>
              <a:gd name="T23" fmla="*/ 2147483647 h 1092"/>
              <a:gd name="T24" fmla="*/ 2147483647 w 2308"/>
              <a:gd name="T25" fmla="*/ 2147483647 h 1092"/>
              <a:gd name="T26" fmla="*/ 2147483647 w 2308"/>
              <a:gd name="T27" fmla="*/ 2147483647 h 1092"/>
              <a:gd name="T28" fmla="*/ 2147483647 w 2308"/>
              <a:gd name="T29" fmla="*/ 2147483647 h 1092"/>
              <a:gd name="T30" fmla="*/ 2147483647 w 2308"/>
              <a:gd name="T31" fmla="*/ 2147483647 h 1092"/>
              <a:gd name="T32" fmla="*/ 2147483647 w 2308"/>
              <a:gd name="T33" fmla="*/ 2147483647 h 1092"/>
              <a:gd name="T34" fmla="*/ 2147483647 w 2308"/>
              <a:gd name="T35" fmla="*/ 2147483647 h 1092"/>
              <a:gd name="T36" fmla="*/ 2147483647 w 2308"/>
              <a:gd name="T37" fmla="*/ 2147483647 h 1092"/>
              <a:gd name="T38" fmla="*/ 2147483647 w 2308"/>
              <a:gd name="T39" fmla="*/ 2147483647 h 1092"/>
              <a:gd name="T40" fmla="*/ 2147483647 w 2308"/>
              <a:gd name="T41" fmla="*/ 2147483647 h 1092"/>
              <a:gd name="T42" fmla="*/ 2147483647 w 2308"/>
              <a:gd name="T43" fmla="*/ 2147483647 h 1092"/>
              <a:gd name="T44" fmla="*/ 2147483647 w 2308"/>
              <a:gd name="T45" fmla="*/ 2147483647 h 1092"/>
              <a:gd name="T46" fmla="*/ 2147483647 w 2308"/>
              <a:gd name="T47" fmla="*/ 2147483647 h 1092"/>
              <a:gd name="T48" fmla="*/ 2147483647 w 2308"/>
              <a:gd name="T49" fmla="*/ 2147483647 h 1092"/>
              <a:gd name="T50" fmla="*/ 2147483647 w 2308"/>
              <a:gd name="T51" fmla="*/ 2147483647 h 1092"/>
              <a:gd name="T52" fmla="*/ 2147483647 w 2308"/>
              <a:gd name="T53" fmla="*/ 2147483647 h 1092"/>
              <a:gd name="T54" fmla="*/ 2147483647 w 2308"/>
              <a:gd name="T55" fmla="*/ 2147483647 h 1092"/>
              <a:gd name="T56" fmla="*/ 2147483647 w 2308"/>
              <a:gd name="T57" fmla="*/ 2147483647 h 1092"/>
              <a:gd name="T58" fmla="*/ 2147483647 w 2308"/>
              <a:gd name="T59" fmla="*/ 2147483647 h 1092"/>
              <a:gd name="T60" fmla="*/ 2147483647 w 2308"/>
              <a:gd name="T61" fmla="*/ 2147483647 h 1092"/>
              <a:gd name="T62" fmla="*/ 2147483647 w 2308"/>
              <a:gd name="T63" fmla="*/ 2147483647 h 1092"/>
              <a:gd name="T64" fmla="*/ 2147483647 w 2308"/>
              <a:gd name="T65" fmla="*/ 2147483647 h 10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308" h="1092">
                <a:moveTo>
                  <a:pt x="0" y="0"/>
                </a:moveTo>
                <a:lnTo>
                  <a:pt x="5" y="58"/>
                </a:lnTo>
                <a:lnTo>
                  <a:pt x="15" y="117"/>
                </a:lnTo>
                <a:lnTo>
                  <a:pt x="32" y="174"/>
                </a:lnTo>
                <a:lnTo>
                  <a:pt x="53" y="229"/>
                </a:lnTo>
                <a:lnTo>
                  <a:pt x="80" y="283"/>
                </a:lnTo>
                <a:lnTo>
                  <a:pt x="111" y="337"/>
                </a:lnTo>
                <a:lnTo>
                  <a:pt x="148" y="389"/>
                </a:lnTo>
                <a:lnTo>
                  <a:pt x="190" y="440"/>
                </a:lnTo>
                <a:lnTo>
                  <a:pt x="237" y="490"/>
                </a:lnTo>
                <a:lnTo>
                  <a:pt x="289" y="538"/>
                </a:lnTo>
                <a:lnTo>
                  <a:pt x="345" y="584"/>
                </a:lnTo>
                <a:lnTo>
                  <a:pt x="405" y="629"/>
                </a:lnTo>
                <a:lnTo>
                  <a:pt x="470" y="672"/>
                </a:lnTo>
                <a:lnTo>
                  <a:pt x="538" y="714"/>
                </a:lnTo>
                <a:lnTo>
                  <a:pt x="611" y="753"/>
                </a:lnTo>
                <a:lnTo>
                  <a:pt x="688" y="792"/>
                </a:lnTo>
                <a:lnTo>
                  <a:pt x="767" y="828"/>
                </a:lnTo>
                <a:lnTo>
                  <a:pt x="851" y="861"/>
                </a:lnTo>
                <a:lnTo>
                  <a:pt x="938" y="894"/>
                </a:lnTo>
                <a:lnTo>
                  <a:pt x="1028" y="924"/>
                </a:lnTo>
                <a:lnTo>
                  <a:pt x="1122" y="951"/>
                </a:lnTo>
                <a:lnTo>
                  <a:pt x="1218" y="976"/>
                </a:lnTo>
                <a:lnTo>
                  <a:pt x="1317" y="999"/>
                </a:lnTo>
                <a:lnTo>
                  <a:pt x="1418" y="1020"/>
                </a:lnTo>
                <a:lnTo>
                  <a:pt x="1522" y="1038"/>
                </a:lnTo>
                <a:lnTo>
                  <a:pt x="1628" y="1054"/>
                </a:lnTo>
                <a:lnTo>
                  <a:pt x="1737" y="1066"/>
                </a:lnTo>
                <a:lnTo>
                  <a:pt x="1848" y="1077"/>
                </a:lnTo>
                <a:lnTo>
                  <a:pt x="1961" y="1084"/>
                </a:lnTo>
                <a:lnTo>
                  <a:pt x="2074" y="1090"/>
                </a:lnTo>
                <a:lnTo>
                  <a:pt x="2191" y="1092"/>
                </a:lnTo>
                <a:lnTo>
                  <a:pt x="2308" y="109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7426" name="Freeform 23"/>
          <p:cNvSpPr>
            <a:spLocks/>
          </p:cNvSpPr>
          <p:nvPr/>
        </p:nvSpPr>
        <p:spPr bwMode="auto">
          <a:xfrm>
            <a:off x="2051050" y="230188"/>
            <a:ext cx="1831975" cy="866775"/>
          </a:xfrm>
          <a:custGeom>
            <a:avLst/>
            <a:gdLst>
              <a:gd name="T0" fmla="*/ 0 w 2307"/>
              <a:gd name="T1" fmla="*/ 0 h 1092"/>
              <a:gd name="T2" fmla="*/ 2147483647 w 2307"/>
              <a:gd name="T3" fmla="*/ 2147483647 h 1092"/>
              <a:gd name="T4" fmla="*/ 2147483647 w 2307"/>
              <a:gd name="T5" fmla="*/ 2147483647 h 1092"/>
              <a:gd name="T6" fmla="*/ 2147483647 w 2307"/>
              <a:gd name="T7" fmla="*/ 2147483647 h 1092"/>
              <a:gd name="T8" fmla="*/ 2147483647 w 2307"/>
              <a:gd name="T9" fmla="*/ 2147483647 h 1092"/>
              <a:gd name="T10" fmla="*/ 2147483647 w 2307"/>
              <a:gd name="T11" fmla="*/ 2147483647 h 1092"/>
              <a:gd name="T12" fmla="*/ 2147483647 w 2307"/>
              <a:gd name="T13" fmla="*/ 2147483647 h 1092"/>
              <a:gd name="T14" fmla="*/ 2147483647 w 2307"/>
              <a:gd name="T15" fmla="*/ 2147483647 h 1092"/>
              <a:gd name="T16" fmla="*/ 2147483647 w 2307"/>
              <a:gd name="T17" fmla="*/ 2147483647 h 1092"/>
              <a:gd name="T18" fmla="*/ 2147483647 w 2307"/>
              <a:gd name="T19" fmla="*/ 2147483647 h 1092"/>
              <a:gd name="T20" fmla="*/ 2147483647 w 2307"/>
              <a:gd name="T21" fmla="*/ 2147483647 h 1092"/>
              <a:gd name="T22" fmla="*/ 2147483647 w 2307"/>
              <a:gd name="T23" fmla="*/ 2147483647 h 1092"/>
              <a:gd name="T24" fmla="*/ 2147483647 w 2307"/>
              <a:gd name="T25" fmla="*/ 2147483647 h 1092"/>
              <a:gd name="T26" fmla="*/ 2147483647 w 2307"/>
              <a:gd name="T27" fmla="*/ 2147483647 h 1092"/>
              <a:gd name="T28" fmla="*/ 2147483647 w 2307"/>
              <a:gd name="T29" fmla="*/ 2147483647 h 1092"/>
              <a:gd name="T30" fmla="*/ 2147483647 w 2307"/>
              <a:gd name="T31" fmla="*/ 2147483647 h 1092"/>
              <a:gd name="T32" fmla="*/ 2147483647 w 2307"/>
              <a:gd name="T33" fmla="*/ 2147483647 h 1092"/>
              <a:gd name="T34" fmla="*/ 2147483647 w 2307"/>
              <a:gd name="T35" fmla="*/ 2147483647 h 1092"/>
              <a:gd name="T36" fmla="*/ 2147483647 w 2307"/>
              <a:gd name="T37" fmla="*/ 2147483647 h 1092"/>
              <a:gd name="T38" fmla="*/ 2147483647 w 2307"/>
              <a:gd name="T39" fmla="*/ 2147483647 h 1092"/>
              <a:gd name="T40" fmla="*/ 2147483647 w 2307"/>
              <a:gd name="T41" fmla="*/ 2147483647 h 1092"/>
              <a:gd name="T42" fmla="*/ 2147483647 w 2307"/>
              <a:gd name="T43" fmla="*/ 2147483647 h 1092"/>
              <a:gd name="T44" fmla="*/ 2147483647 w 2307"/>
              <a:gd name="T45" fmla="*/ 2147483647 h 1092"/>
              <a:gd name="T46" fmla="*/ 2147483647 w 2307"/>
              <a:gd name="T47" fmla="*/ 2147483647 h 1092"/>
              <a:gd name="T48" fmla="*/ 2147483647 w 2307"/>
              <a:gd name="T49" fmla="*/ 2147483647 h 1092"/>
              <a:gd name="T50" fmla="*/ 2147483647 w 2307"/>
              <a:gd name="T51" fmla="*/ 2147483647 h 1092"/>
              <a:gd name="T52" fmla="*/ 2147483647 w 2307"/>
              <a:gd name="T53" fmla="*/ 2147483647 h 1092"/>
              <a:gd name="T54" fmla="*/ 2147483647 w 2307"/>
              <a:gd name="T55" fmla="*/ 2147483647 h 1092"/>
              <a:gd name="T56" fmla="*/ 2147483647 w 2307"/>
              <a:gd name="T57" fmla="*/ 2147483647 h 1092"/>
              <a:gd name="T58" fmla="*/ 2147483647 w 2307"/>
              <a:gd name="T59" fmla="*/ 2147483647 h 1092"/>
              <a:gd name="T60" fmla="*/ 2147483647 w 2307"/>
              <a:gd name="T61" fmla="*/ 2147483647 h 1092"/>
              <a:gd name="T62" fmla="*/ 2147483647 w 2307"/>
              <a:gd name="T63" fmla="*/ 2147483647 h 1092"/>
              <a:gd name="T64" fmla="*/ 2147483647 w 2307"/>
              <a:gd name="T65" fmla="*/ 2147483647 h 10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307" h="1092">
                <a:moveTo>
                  <a:pt x="0" y="0"/>
                </a:moveTo>
                <a:lnTo>
                  <a:pt x="4" y="59"/>
                </a:lnTo>
                <a:lnTo>
                  <a:pt x="15" y="117"/>
                </a:lnTo>
                <a:lnTo>
                  <a:pt x="31" y="174"/>
                </a:lnTo>
                <a:lnTo>
                  <a:pt x="52" y="229"/>
                </a:lnTo>
                <a:lnTo>
                  <a:pt x="79" y="283"/>
                </a:lnTo>
                <a:lnTo>
                  <a:pt x="110" y="337"/>
                </a:lnTo>
                <a:lnTo>
                  <a:pt x="148" y="390"/>
                </a:lnTo>
                <a:lnTo>
                  <a:pt x="190" y="441"/>
                </a:lnTo>
                <a:lnTo>
                  <a:pt x="236" y="490"/>
                </a:lnTo>
                <a:lnTo>
                  <a:pt x="289" y="538"/>
                </a:lnTo>
                <a:lnTo>
                  <a:pt x="344" y="584"/>
                </a:lnTo>
                <a:lnTo>
                  <a:pt x="404" y="629"/>
                </a:lnTo>
                <a:lnTo>
                  <a:pt x="470" y="673"/>
                </a:lnTo>
                <a:lnTo>
                  <a:pt x="537" y="715"/>
                </a:lnTo>
                <a:lnTo>
                  <a:pt x="611" y="754"/>
                </a:lnTo>
                <a:lnTo>
                  <a:pt x="687" y="793"/>
                </a:lnTo>
                <a:lnTo>
                  <a:pt x="766" y="829"/>
                </a:lnTo>
                <a:lnTo>
                  <a:pt x="850" y="861"/>
                </a:lnTo>
                <a:lnTo>
                  <a:pt x="937" y="894"/>
                </a:lnTo>
                <a:lnTo>
                  <a:pt x="1027" y="924"/>
                </a:lnTo>
                <a:lnTo>
                  <a:pt x="1121" y="951"/>
                </a:lnTo>
                <a:lnTo>
                  <a:pt x="1217" y="977"/>
                </a:lnTo>
                <a:lnTo>
                  <a:pt x="1316" y="999"/>
                </a:lnTo>
                <a:lnTo>
                  <a:pt x="1418" y="1020"/>
                </a:lnTo>
                <a:lnTo>
                  <a:pt x="1521" y="1038"/>
                </a:lnTo>
                <a:lnTo>
                  <a:pt x="1628" y="1055"/>
                </a:lnTo>
                <a:lnTo>
                  <a:pt x="1737" y="1067"/>
                </a:lnTo>
                <a:lnTo>
                  <a:pt x="1848" y="1077"/>
                </a:lnTo>
                <a:lnTo>
                  <a:pt x="1960" y="1085"/>
                </a:lnTo>
                <a:lnTo>
                  <a:pt x="2074" y="1091"/>
                </a:lnTo>
                <a:lnTo>
                  <a:pt x="2191" y="1092"/>
                </a:lnTo>
                <a:lnTo>
                  <a:pt x="2307" y="1091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7427" name="Line 24"/>
          <p:cNvSpPr>
            <a:spLocks noChangeShapeType="1"/>
          </p:cNvSpPr>
          <p:nvPr/>
        </p:nvSpPr>
        <p:spPr bwMode="auto">
          <a:xfrm>
            <a:off x="1606550" y="263525"/>
            <a:ext cx="1588" cy="1654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7428" name="Line 25"/>
          <p:cNvSpPr>
            <a:spLocks noChangeShapeType="1"/>
          </p:cNvSpPr>
          <p:nvPr/>
        </p:nvSpPr>
        <p:spPr bwMode="auto">
          <a:xfrm>
            <a:off x="1549400" y="1860550"/>
            <a:ext cx="24526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17429" name="Group 29"/>
          <p:cNvGrpSpPr>
            <a:grpSpLocks/>
          </p:cNvGrpSpPr>
          <p:nvPr/>
        </p:nvGrpSpPr>
        <p:grpSpPr bwMode="auto">
          <a:xfrm>
            <a:off x="2146300" y="595313"/>
            <a:ext cx="109538" cy="566737"/>
            <a:chOff x="1352" y="375"/>
            <a:chExt cx="69" cy="357"/>
          </a:xfrm>
        </p:grpSpPr>
        <p:sp>
          <p:nvSpPr>
            <p:cNvPr id="17534" name="Rectangle 26"/>
            <p:cNvSpPr>
              <a:spLocks noChangeArrowheads="1"/>
            </p:cNvSpPr>
            <p:nvPr/>
          </p:nvSpPr>
          <p:spPr bwMode="auto">
            <a:xfrm>
              <a:off x="1379" y="443"/>
              <a:ext cx="14" cy="2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17535" name="Oval 27"/>
            <p:cNvSpPr>
              <a:spLocks noChangeArrowheads="1"/>
            </p:cNvSpPr>
            <p:nvPr/>
          </p:nvSpPr>
          <p:spPr bwMode="auto">
            <a:xfrm>
              <a:off x="1355" y="667"/>
              <a:ext cx="65" cy="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17536" name="Freeform 28"/>
            <p:cNvSpPr>
              <a:spLocks/>
            </p:cNvSpPr>
            <p:nvPr/>
          </p:nvSpPr>
          <p:spPr bwMode="auto">
            <a:xfrm>
              <a:off x="1352" y="375"/>
              <a:ext cx="69" cy="70"/>
            </a:xfrm>
            <a:custGeom>
              <a:avLst/>
              <a:gdLst>
                <a:gd name="T0" fmla="*/ 8 w 140"/>
                <a:gd name="T1" fmla="*/ 9 h 139"/>
                <a:gd name="T2" fmla="*/ 4 w 140"/>
                <a:gd name="T3" fmla="*/ 0 h 139"/>
                <a:gd name="T4" fmla="*/ 0 w 140"/>
                <a:gd name="T5" fmla="*/ 9 h 139"/>
                <a:gd name="T6" fmla="*/ 8 w 140"/>
                <a:gd name="T7" fmla="*/ 9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0" h="139">
                  <a:moveTo>
                    <a:pt x="140" y="139"/>
                  </a:moveTo>
                  <a:lnTo>
                    <a:pt x="69" y="0"/>
                  </a:lnTo>
                  <a:lnTo>
                    <a:pt x="0" y="139"/>
                  </a:lnTo>
                  <a:lnTo>
                    <a:pt x="140" y="1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7430" name="Group 33"/>
          <p:cNvGrpSpPr>
            <a:grpSpLocks/>
          </p:cNvGrpSpPr>
          <p:nvPr/>
        </p:nvGrpSpPr>
        <p:grpSpPr bwMode="auto">
          <a:xfrm>
            <a:off x="3263900" y="1411288"/>
            <a:ext cx="109538" cy="334962"/>
            <a:chOff x="2056" y="889"/>
            <a:chExt cx="69" cy="211"/>
          </a:xfrm>
        </p:grpSpPr>
        <p:sp>
          <p:nvSpPr>
            <p:cNvPr id="17531" name="Rectangle 30"/>
            <p:cNvSpPr>
              <a:spLocks noChangeArrowheads="1"/>
            </p:cNvSpPr>
            <p:nvPr/>
          </p:nvSpPr>
          <p:spPr bwMode="auto">
            <a:xfrm>
              <a:off x="2083" y="920"/>
              <a:ext cx="14" cy="113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17532" name="Oval 31"/>
            <p:cNvSpPr>
              <a:spLocks noChangeArrowheads="1"/>
            </p:cNvSpPr>
            <p:nvPr/>
          </p:nvSpPr>
          <p:spPr bwMode="auto">
            <a:xfrm>
              <a:off x="2059" y="889"/>
              <a:ext cx="65" cy="65"/>
            </a:xfrm>
            <a:prstGeom prst="ellipse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17533" name="Freeform 32"/>
            <p:cNvSpPr>
              <a:spLocks/>
            </p:cNvSpPr>
            <p:nvPr/>
          </p:nvSpPr>
          <p:spPr bwMode="auto">
            <a:xfrm>
              <a:off x="2056" y="1031"/>
              <a:ext cx="69" cy="69"/>
            </a:xfrm>
            <a:custGeom>
              <a:avLst/>
              <a:gdLst>
                <a:gd name="T0" fmla="*/ 0 w 139"/>
                <a:gd name="T1" fmla="*/ 0 h 137"/>
                <a:gd name="T2" fmla="*/ 4 w 139"/>
                <a:gd name="T3" fmla="*/ 9 h 137"/>
                <a:gd name="T4" fmla="*/ 8 w 139"/>
                <a:gd name="T5" fmla="*/ 0 h 137"/>
                <a:gd name="T6" fmla="*/ 0 w 139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" h="137">
                  <a:moveTo>
                    <a:pt x="0" y="0"/>
                  </a:moveTo>
                  <a:lnTo>
                    <a:pt x="69" y="137"/>
                  </a:ln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7431" name="Group 37"/>
          <p:cNvGrpSpPr>
            <a:grpSpLocks/>
          </p:cNvGrpSpPr>
          <p:nvPr/>
        </p:nvGrpSpPr>
        <p:grpSpPr bwMode="auto">
          <a:xfrm>
            <a:off x="2176463" y="1119188"/>
            <a:ext cx="1195387" cy="682625"/>
            <a:chOff x="1371" y="705"/>
            <a:chExt cx="753" cy="430"/>
          </a:xfrm>
        </p:grpSpPr>
        <p:sp>
          <p:nvSpPr>
            <p:cNvPr id="17528" name="Freeform 34"/>
            <p:cNvSpPr>
              <a:spLocks/>
            </p:cNvSpPr>
            <p:nvPr/>
          </p:nvSpPr>
          <p:spPr bwMode="auto">
            <a:xfrm>
              <a:off x="1413" y="750"/>
              <a:ext cx="679" cy="357"/>
            </a:xfrm>
            <a:custGeom>
              <a:avLst/>
              <a:gdLst>
                <a:gd name="T0" fmla="*/ 85 w 1357"/>
                <a:gd name="T1" fmla="*/ 45 h 713"/>
                <a:gd name="T2" fmla="*/ 85 w 1357"/>
                <a:gd name="T3" fmla="*/ 43 h 713"/>
                <a:gd name="T4" fmla="*/ 79 w 1357"/>
                <a:gd name="T5" fmla="*/ 42 h 713"/>
                <a:gd name="T6" fmla="*/ 72 w 1357"/>
                <a:gd name="T7" fmla="*/ 41 h 713"/>
                <a:gd name="T8" fmla="*/ 66 w 1357"/>
                <a:gd name="T9" fmla="*/ 40 h 713"/>
                <a:gd name="T10" fmla="*/ 66 w 1357"/>
                <a:gd name="T11" fmla="*/ 41 h 713"/>
                <a:gd name="T12" fmla="*/ 66 w 1357"/>
                <a:gd name="T13" fmla="*/ 40 h 713"/>
                <a:gd name="T14" fmla="*/ 60 w 1357"/>
                <a:gd name="T15" fmla="*/ 39 h 713"/>
                <a:gd name="T16" fmla="*/ 54 w 1357"/>
                <a:gd name="T17" fmla="*/ 37 h 713"/>
                <a:gd name="T18" fmla="*/ 51 w 1357"/>
                <a:gd name="T19" fmla="*/ 36 h 713"/>
                <a:gd name="T20" fmla="*/ 48 w 1357"/>
                <a:gd name="T21" fmla="*/ 35 h 713"/>
                <a:gd name="T22" fmla="*/ 45 w 1357"/>
                <a:gd name="T23" fmla="*/ 34 h 713"/>
                <a:gd name="T24" fmla="*/ 42 w 1357"/>
                <a:gd name="T25" fmla="*/ 33 h 713"/>
                <a:gd name="T26" fmla="*/ 39 w 1357"/>
                <a:gd name="T27" fmla="*/ 31 h 713"/>
                <a:gd name="T28" fmla="*/ 36 w 1357"/>
                <a:gd name="T29" fmla="*/ 30 h 713"/>
                <a:gd name="T30" fmla="*/ 34 w 1357"/>
                <a:gd name="T31" fmla="*/ 29 h 713"/>
                <a:gd name="T32" fmla="*/ 31 w 1357"/>
                <a:gd name="T33" fmla="*/ 27 h 713"/>
                <a:gd name="T34" fmla="*/ 31 w 1357"/>
                <a:gd name="T35" fmla="*/ 28 h 713"/>
                <a:gd name="T36" fmla="*/ 32 w 1357"/>
                <a:gd name="T37" fmla="*/ 27 h 713"/>
                <a:gd name="T38" fmla="*/ 27 w 1357"/>
                <a:gd name="T39" fmla="*/ 24 h 713"/>
                <a:gd name="T40" fmla="*/ 23 w 1357"/>
                <a:gd name="T41" fmla="*/ 21 h 713"/>
                <a:gd name="T42" fmla="*/ 18 w 1357"/>
                <a:gd name="T43" fmla="*/ 17 h 713"/>
                <a:gd name="T44" fmla="*/ 14 w 1357"/>
                <a:gd name="T45" fmla="*/ 13 h 713"/>
                <a:gd name="T46" fmla="*/ 10 w 1357"/>
                <a:gd name="T47" fmla="*/ 9 h 713"/>
                <a:gd name="T48" fmla="*/ 6 w 1357"/>
                <a:gd name="T49" fmla="*/ 5 h 713"/>
                <a:gd name="T50" fmla="*/ 2 w 1357"/>
                <a:gd name="T51" fmla="*/ 0 h 713"/>
                <a:gd name="T52" fmla="*/ 0 w 1357"/>
                <a:gd name="T53" fmla="*/ 2 h 713"/>
                <a:gd name="T54" fmla="*/ 5 w 1357"/>
                <a:gd name="T55" fmla="*/ 6 h 713"/>
                <a:gd name="T56" fmla="*/ 9 w 1357"/>
                <a:gd name="T57" fmla="*/ 10 h 713"/>
                <a:gd name="T58" fmla="*/ 13 w 1357"/>
                <a:gd name="T59" fmla="*/ 14 h 713"/>
                <a:gd name="T60" fmla="*/ 17 w 1357"/>
                <a:gd name="T61" fmla="*/ 18 h 713"/>
                <a:gd name="T62" fmla="*/ 21 w 1357"/>
                <a:gd name="T63" fmla="*/ 22 h 713"/>
                <a:gd name="T64" fmla="*/ 26 w 1357"/>
                <a:gd name="T65" fmla="*/ 25 h 713"/>
                <a:gd name="T66" fmla="*/ 30 w 1357"/>
                <a:gd name="T67" fmla="*/ 28 h 713"/>
                <a:gd name="T68" fmla="*/ 31 w 1357"/>
                <a:gd name="T69" fmla="*/ 29 h 713"/>
                <a:gd name="T70" fmla="*/ 33 w 1357"/>
                <a:gd name="T71" fmla="*/ 30 h 713"/>
                <a:gd name="T72" fmla="*/ 35 w 1357"/>
                <a:gd name="T73" fmla="*/ 31 h 713"/>
                <a:gd name="T74" fmla="*/ 38 w 1357"/>
                <a:gd name="T75" fmla="*/ 33 h 713"/>
                <a:gd name="T76" fmla="*/ 41 w 1357"/>
                <a:gd name="T77" fmla="*/ 34 h 713"/>
                <a:gd name="T78" fmla="*/ 44 w 1357"/>
                <a:gd name="T79" fmla="*/ 36 h 713"/>
                <a:gd name="T80" fmla="*/ 47 w 1357"/>
                <a:gd name="T81" fmla="*/ 37 h 713"/>
                <a:gd name="T82" fmla="*/ 50 w 1357"/>
                <a:gd name="T83" fmla="*/ 38 h 713"/>
                <a:gd name="T84" fmla="*/ 53 w 1357"/>
                <a:gd name="T85" fmla="*/ 39 h 713"/>
                <a:gd name="T86" fmla="*/ 59 w 1357"/>
                <a:gd name="T87" fmla="*/ 40 h 713"/>
                <a:gd name="T88" fmla="*/ 66 w 1357"/>
                <a:gd name="T89" fmla="*/ 42 h 713"/>
                <a:gd name="T90" fmla="*/ 66 w 1357"/>
                <a:gd name="T91" fmla="*/ 42 h 713"/>
                <a:gd name="T92" fmla="*/ 72 w 1357"/>
                <a:gd name="T93" fmla="*/ 43 h 713"/>
                <a:gd name="T94" fmla="*/ 79 w 1357"/>
                <a:gd name="T95" fmla="*/ 44 h 713"/>
                <a:gd name="T96" fmla="*/ 85 w 1357"/>
                <a:gd name="T97" fmla="*/ 45 h 7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57" h="713">
                  <a:moveTo>
                    <a:pt x="1353" y="713"/>
                  </a:moveTo>
                  <a:lnTo>
                    <a:pt x="1357" y="687"/>
                  </a:lnTo>
                  <a:lnTo>
                    <a:pt x="1251" y="669"/>
                  </a:lnTo>
                  <a:lnTo>
                    <a:pt x="1147" y="653"/>
                  </a:lnTo>
                  <a:lnTo>
                    <a:pt x="1046" y="633"/>
                  </a:lnTo>
                  <a:lnTo>
                    <a:pt x="1046" y="647"/>
                  </a:lnTo>
                  <a:lnTo>
                    <a:pt x="1052" y="635"/>
                  </a:lnTo>
                  <a:lnTo>
                    <a:pt x="951" y="612"/>
                  </a:lnTo>
                  <a:lnTo>
                    <a:pt x="851" y="586"/>
                  </a:lnTo>
                  <a:lnTo>
                    <a:pt x="803" y="571"/>
                  </a:lnTo>
                  <a:lnTo>
                    <a:pt x="755" y="554"/>
                  </a:lnTo>
                  <a:lnTo>
                    <a:pt x="707" y="536"/>
                  </a:lnTo>
                  <a:lnTo>
                    <a:pt x="661" y="517"/>
                  </a:lnTo>
                  <a:lnTo>
                    <a:pt x="614" y="494"/>
                  </a:lnTo>
                  <a:lnTo>
                    <a:pt x="571" y="472"/>
                  </a:lnTo>
                  <a:lnTo>
                    <a:pt x="530" y="449"/>
                  </a:lnTo>
                  <a:lnTo>
                    <a:pt x="493" y="425"/>
                  </a:lnTo>
                  <a:lnTo>
                    <a:pt x="488" y="439"/>
                  </a:lnTo>
                  <a:lnTo>
                    <a:pt x="497" y="428"/>
                  </a:lnTo>
                  <a:lnTo>
                    <a:pt x="426" y="379"/>
                  </a:lnTo>
                  <a:lnTo>
                    <a:pt x="354" y="323"/>
                  </a:lnTo>
                  <a:lnTo>
                    <a:pt x="285" y="264"/>
                  </a:lnTo>
                  <a:lnTo>
                    <a:pt x="216" y="202"/>
                  </a:lnTo>
                  <a:lnTo>
                    <a:pt x="150" y="136"/>
                  </a:lnTo>
                  <a:lnTo>
                    <a:pt x="84" y="69"/>
                  </a:lnTo>
                  <a:lnTo>
                    <a:pt x="20" y="0"/>
                  </a:lnTo>
                  <a:lnTo>
                    <a:pt x="0" y="18"/>
                  </a:lnTo>
                  <a:lnTo>
                    <a:pt x="65" y="88"/>
                  </a:lnTo>
                  <a:lnTo>
                    <a:pt x="131" y="156"/>
                  </a:lnTo>
                  <a:lnTo>
                    <a:pt x="196" y="222"/>
                  </a:lnTo>
                  <a:lnTo>
                    <a:pt x="265" y="283"/>
                  </a:lnTo>
                  <a:lnTo>
                    <a:pt x="334" y="343"/>
                  </a:lnTo>
                  <a:lnTo>
                    <a:pt x="406" y="398"/>
                  </a:lnTo>
                  <a:lnTo>
                    <a:pt x="478" y="448"/>
                  </a:lnTo>
                  <a:lnTo>
                    <a:pt x="482" y="451"/>
                  </a:lnTo>
                  <a:lnTo>
                    <a:pt x="520" y="475"/>
                  </a:lnTo>
                  <a:lnTo>
                    <a:pt x="557" y="496"/>
                  </a:lnTo>
                  <a:lnTo>
                    <a:pt x="604" y="520"/>
                  </a:lnTo>
                  <a:lnTo>
                    <a:pt x="650" y="542"/>
                  </a:lnTo>
                  <a:lnTo>
                    <a:pt x="697" y="562"/>
                  </a:lnTo>
                  <a:lnTo>
                    <a:pt x="745" y="580"/>
                  </a:lnTo>
                  <a:lnTo>
                    <a:pt x="792" y="596"/>
                  </a:lnTo>
                  <a:lnTo>
                    <a:pt x="840" y="611"/>
                  </a:lnTo>
                  <a:lnTo>
                    <a:pt x="941" y="638"/>
                  </a:lnTo>
                  <a:lnTo>
                    <a:pt x="1041" y="660"/>
                  </a:lnTo>
                  <a:lnTo>
                    <a:pt x="1046" y="660"/>
                  </a:lnTo>
                  <a:lnTo>
                    <a:pt x="1147" y="680"/>
                  </a:lnTo>
                  <a:lnTo>
                    <a:pt x="1251" y="696"/>
                  </a:lnTo>
                  <a:lnTo>
                    <a:pt x="1353" y="713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29" name="Freeform 35"/>
            <p:cNvSpPr>
              <a:spLocks/>
            </p:cNvSpPr>
            <p:nvPr/>
          </p:nvSpPr>
          <p:spPr bwMode="auto">
            <a:xfrm>
              <a:off x="2056" y="1066"/>
              <a:ext cx="68" cy="69"/>
            </a:xfrm>
            <a:custGeom>
              <a:avLst/>
              <a:gdLst>
                <a:gd name="T0" fmla="*/ 0 w 136"/>
                <a:gd name="T1" fmla="*/ 4 h 136"/>
                <a:gd name="T2" fmla="*/ 4 w 136"/>
                <a:gd name="T3" fmla="*/ 9 h 136"/>
                <a:gd name="T4" fmla="*/ 9 w 136"/>
                <a:gd name="T5" fmla="*/ 5 h 136"/>
                <a:gd name="T6" fmla="*/ 5 w 136"/>
                <a:gd name="T7" fmla="*/ 0 h 136"/>
                <a:gd name="T8" fmla="*/ 0 w 136"/>
                <a:gd name="T9" fmla="*/ 4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136">
                  <a:moveTo>
                    <a:pt x="0" y="57"/>
                  </a:moveTo>
                  <a:lnTo>
                    <a:pt x="57" y="136"/>
                  </a:lnTo>
                  <a:lnTo>
                    <a:pt x="136" y="79"/>
                  </a:lnTo>
                  <a:lnTo>
                    <a:pt x="79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30" name="Freeform 36"/>
            <p:cNvSpPr>
              <a:spLocks/>
            </p:cNvSpPr>
            <p:nvPr/>
          </p:nvSpPr>
          <p:spPr bwMode="auto">
            <a:xfrm>
              <a:off x="1371" y="705"/>
              <a:ext cx="74" cy="75"/>
            </a:xfrm>
            <a:custGeom>
              <a:avLst/>
              <a:gdLst>
                <a:gd name="T0" fmla="*/ 10 w 147"/>
                <a:gd name="T1" fmla="*/ 4 h 149"/>
                <a:gd name="T2" fmla="*/ 0 w 147"/>
                <a:gd name="T3" fmla="*/ 0 h 149"/>
                <a:gd name="T4" fmla="*/ 3 w 147"/>
                <a:gd name="T5" fmla="*/ 10 h 149"/>
                <a:gd name="T6" fmla="*/ 10 w 147"/>
                <a:gd name="T7" fmla="*/ 4 h 1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" h="149">
                  <a:moveTo>
                    <a:pt x="147" y="55"/>
                  </a:moveTo>
                  <a:lnTo>
                    <a:pt x="0" y="0"/>
                  </a:lnTo>
                  <a:lnTo>
                    <a:pt x="45" y="149"/>
                  </a:lnTo>
                  <a:lnTo>
                    <a:pt x="147" y="55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7432" name="Group 41"/>
          <p:cNvGrpSpPr>
            <a:grpSpLocks/>
          </p:cNvGrpSpPr>
          <p:nvPr/>
        </p:nvGrpSpPr>
        <p:grpSpPr bwMode="auto">
          <a:xfrm>
            <a:off x="2151063" y="519113"/>
            <a:ext cx="1190625" cy="954087"/>
            <a:chOff x="1355" y="327"/>
            <a:chExt cx="750" cy="601"/>
          </a:xfrm>
        </p:grpSpPr>
        <p:sp>
          <p:nvSpPr>
            <p:cNvPr id="17525" name="Freeform 38"/>
            <p:cNvSpPr>
              <a:spLocks/>
            </p:cNvSpPr>
            <p:nvPr/>
          </p:nvSpPr>
          <p:spPr bwMode="auto">
            <a:xfrm>
              <a:off x="1380" y="356"/>
              <a:ext cx="664" cy="546"/>
            </a:xfrm>
            <a:custGeom>
              <a:avLst/>
              <a:gdLst>
                <a:gd name="T0" fmla="*/ 2 w 1327"/>
                <a:gd name="T1" fmla="*/ 0 h 1091"/>
                <a:gd name="T2" fmla="*/ 0 w 1327"/>
                <a:gd name="T3" fmla="*/ 1 h 1091"/>
                <a:gd name="T4" fmla="*/ 4 w 1327"/>
                <a:gd name="T5" fmla="*/ 7 h 1091"/>
                <a:gd name="T6" fmla="*/ 7 w 1327"/>
                <a:gd name="T7" fmla="*/ 13 h 1091"/>
                <a:gd name="T8" fmla="*/ 10 w 1327"/>
                <a:gd name="T9" fmla="*/ 19 h 1091"/>
                <a:gd name="T10" fmla="*/ 14 w 1327"/>
                <a:gd name="T11" fmla="*/ 25 h 1091"/>
                <a:gd name="T12" fmla="*/ 14 w 1327"/>
                <a:gd name="T13" fmla="*/ 25 h 1091"/>
                <a:gd name="T14" fmla="*/ 16 w 1327"/>
                <a:gd name="T15" fmla="*/ 28 h 1091"/>
                <a:gd name="T16" fmla="*/ 18 w 1327"/>
                <a:gd name="T17" fmla="*/ 31 h 1091"/>
                <a:gd name="T18" fmla="*/ 20 w 1327"/>
                <a:gd name="T19" fmla="*/ 33 h 1091"/>
                <a:gd name="T20" fmla="*/ 22 w 1327"/>
                <a:gd name="T21" fmla="*/ 36 h 1091"/>
                <a:gd name="T22" fmla="*/ 24 w 1327"/>
                <a:gd name="T23" fmla="*/ 38 h 1091"/>
                <a:gd name="T24" fmla="*/ 27 w 1327"/>
                <a:gd name="T25" fmla="*/ 41 h 1091"/>
                <a:gd name="T26" fmla="*/ 29 w 1327"/>
                <a:gd name="T27" fmla="*/ 43 h 1091"/>
                <a:gd name="T28" fmla="*/ 32 w 1327"/>
                <a:gd name="T29" fmla="*/ 45 h 1091"/>
                <a:gd name="T30" fmla="*/ 34 w 1327"/>
                <a:gd name="T31" fmla="*/ 47 h 1091"/>
                <a:gd name="T32" fmla="*/ 35 w 1327"/>
                <a:gd name="T33" fmla="*/ 47 h 1091"/>
                <a:gd name="T34" fmla="*/ 37 w 1327"/>
                <a:gd name="T35" fmla="*/ 49 h 1091"/>
                <a:gd name="T36" fmla="*/ 40 w 1327"/>
                <a:gd name="T37" fmla="*/ 51 h 1091"/>
                <a:gd name="T38" fmla="*/ 43 w 1327"/>
                <a:gd name="T39" fmla="*/ 52 h 1091"/>
                <a:gd name="T40" fmla="*/ 47 w 1327"/>
                <a:gd name="T41" fmla="*/ 54 h 1091"/>
                <a:gd name="T42" fmla="*/ 50 w 1327"/>
                <a:gd name="T43" fmla="*/ 56 h 1091"/>
                <a:gd name="T44" fmla="*/ 57 w 1327"/>
                <a:gd name="T45" fmla="*/ 59 h 1091"/>
                <a:gd name="T46" fmla="*/ 64 w 1327"/>
                <a:gd name="T47" fmla="*/ 61 h 1091"/>
                <a:gd name="T48" fmla="*/ 67 w 1327"/>
                <a:gd name="T49" fmla="*/ 63 h 1091"/>
                <a:gd name="T50" fmla="*/ 71 w 1327"/>
                <a:gd name="T51" fmla="*/ 64 h 1091"/>
                <a:gd name="T52" fmla="*/ 74 w 1327"/>
                <a:gd name="T53" fmla="*/ 65 h 1091"/>
                <a:gd name="T54" fmla="*/ 77 w 1327"/>
                <a:gd name="T55" fmla="*/ 67 h 1091"/>
                <a:gd name="T56" fmla="*/ 80 w 1327"/>
                <a:gd name="T57" fmla="*/ 68 h 1091"/>
                <a:gd name="T58" fmla="*/ 83 w 1327"/>
                <a:gd name="T59" fmla="*/ 69 h 1091"/>
                <a:gd name="T60" fmla="*/ 83 w 1327"/>
                <a:gd name="T61" fmla="*/ 67 h 1091"/>
                <a:gd name="T62" fmla="*/ 81 w 1327"/>
                <a:gd name="T63" fmla="*/ 66 h 1091"/>
                <a:gd name="T64" fmla="*/ 78 w 1327"/>
                <a:gd name="T65" fmla="*/ 65 h 1091"/>
                <a:gd name="T66" fmla="*/ 75 w 1327"/>
                <a:gd name="T67" fmla="*/ 64 h 1091"/>
                <a:gd name="T68" fmla="*/ 71 w 1327"/>
                <a:gd name="T69" fmla="*/ 63 h 1091"/>
                <a:gd name="T70" fmla="*/ 68 w 1327"/>
                <a:gd name="T71" fmla="*/ 61 h 1091"/>
                <a:gd name="T72" fmla="*/ 65 w 1327"/>
                <a:gd name="T73" fmla="*/ 60 h 1091"/>
                <a:gd name="T74" fmla="*/ 57 w 1327"/>
                <a:gd name="T75" fmla="*/ 57 h 1091"/>
                <a:gd name="T76" fmla="*/ 51 w 1327"/>
                <a:gd name="T77" fmla="*/ 54 h 1091"/>
                <a:gd name="T78" fmla="*/ 47 w 1327"/>
                <a:gd name="T79" fmla="*/ 52 h 1091"/>
                <a:gd name="T80" fmla="*/ 44 w 1327"/>
                <a:gd name="T81" fmla="*/ 51 h 1091"/>
                <a:gd name="T82" fmla="*/ 41 w 1327"/>
                <a:gd name="T83" fmla="*/ 49 h 1091"/>
                <a:gd name="T84" fmla="*/ 38 w 1327"/>
                <a:gd name="T85" fmla="*/ 47 h 1091"/>
                <a:gd name="T86" fmla="*/ 35 w 1327"/>
                <a:gd name="T87" fmla="*/ 46 h 1091"/>
                <a:gd name="T88" fmla="*/ 35 w 1327"/>
                <a:gd name="T89" fmla="*/ 47 h 1091"/>
                <a:gd name="T90" fmla="*/ 36 w 1327"/>
                <a:gd name="T91" fmla="*/ 46 h 1091"/>
                <a:gd name="T92" fmla="*/ 33 w 1327"/>
                <a:gd name="T93" fmla="*/ 44 h 1091"/>
                <a:gd name="T94" fmla="*/ 31 w 1327"/>
                <a:gd name="T95" fmla="*/ 42 h 1091"/>
                <a:gd name="T96" fmla="*/ 28 w 1327"/>
                <a:gd name="T97" fmla="*/ 40 h 1091"/>
                <a:gd name="T98" fmla="*/ 26 w 1327"/>
                <a:gd name="T99" fmla="*/ 37 h 1091"/>
                <a:gd name="T100" fmla="*/ 23 w 1327"/>
                <a:gd name="T101" fmla="*/ 35 h 1091"/>
                <a:gd name="T102" fmla="*/ 21 w 1327"/>
                <a:gd name="T103" fmla="*/ 32 h 1091"/>
                <a:gd name="T104" fmla="*/ 19 w 1327"/>
                <a:gd name="T105" fmla="*/ 29 h 1091"/>
                <a:gd name="T106" fmla="*/ 17 w 1327"/>
                <a:gd name="T107" fmla="*/ 27 h 1091"/>
                <a:gd name="T108" fmla="*/ 15 w 1327"/>
                <a:gd name="T109" fmla="*/ 24 h 1091"/>
                <a:gd name="T110" fmla="*/ 14 w 1327"/>
                <a:gd name="T111" fmla="*/ 24 h 1091"/>
                <a:gd name="T112" fmla="*/ 15 w 1327"/>
                <a:gd name="T113" fmla="*/ 24 h 1091"/>
                <a:gd name="T114" fmla="*/ 12 w 1327"/>
                <a:gd name="T115" fmla="*/ 18 h 1091"/>
                <a:gd name="T116" fmla="*/ 8 w 1327"/>
                <a:gd name="T117" fmla="*/ 13 h 1091"/>
                <a:gd name="T118" fmla="*/ 5 w 1327"/>
                <a:gd name="T119" fmla="*/ 7 h 1091"/>
                <a:gd name="T120" fmla="*/ 2 w 1327"/>
                <a:gd name="T121" fmla="*/ 0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7" h="1091">
                  <a:moveTo>
                    <a:pt x="24" y="0"/>
                  </a:moveTo>
                  <a:lnTo>
                    <a:pt x="0" y="12"/>
                  </a:lnTo>
                  <a:lnTo>
                    <a:pt x="50" y="108"/>
                  </a:lnTo>
                  <a:lnTo>
                    <a:pt x="101" y="203"/>
                  </a:lnTo>
                  <a:lnTo>
                    <a:pt x="153" y="298"/>
                  </a:lnTo>
                  <a:lnTo>
                    <a:pt x="211" y="389"/>
                  </a:lnTo>
                  <a:lnTo>
                    <a:pt x="214" y="394"/>
                  </a:lnTo>
                  <a:lnTo>
                    <a:pt x="244" y="437"/>
                  </a:lnTo>
                  <a:lnTo>
                    <a:pt x="276" y="482"/>
                  </a:lnTo>
                  <a:lnTo>
                    <a:pt x="309" y="524"/>
                  </a:lnTo>
                  <a:lnTo>
                    <a:pt x="345" y="566"/>
                  </a:lnTo>
                  <a:lnTo>
                    <a:pt x="382" y="606"/>
                  </a:lnTo>
                  <a:lnTo>
                    <a:pt x="421" y="645"/>
                  </a:lnTo>
                  <a:lnTo>
                    <a:pt x="462" y="683"/>
                  </a:lnTo>
                  <a:lnTo>
                    <a:pt x="508" y="719"/>
                  </a:lnTo>
                  <a:lnTo>
                    <a:pt x="544" y="746"/>
                  </a:lnTo>
                  <a:lnTo>
                    <a:pt x="548" y="749"/>
                  </a:lnTo>
                  <a:lnTo>
                    <a:pt x="592" y="777"/>
                  </a:lnTo>
                  <a:lnTo>
                    <a:pt x="637" y="804"/>
                  </a:lnTo>
                  <a:lnTo>
                    <a:pt x="686" y="831"/>
                  </a:lnTo>
                  <a:lnTo>
                    <a:pt x="737" y="856"/>
                  </a:lnTo>
                  <a:lnTo>
                    <a:pt x="791" y="882"/>
                  </a:lnTo>
                  <a:lnTo>
                    <a:pt x="902" y="931"/>
                  </a:lnTo>
                  <a:lnTo>
                    <a:pt x="1014" y="976"/>
                  </a:lnTo>
                  <a:lnTo>
                    <a:pt x="1070" y="999"/>
                  </a:lnTo>
                  <a:lnTo>
                    <a:pt x="1124" y="1020"/>
                  </a:lnTo>
                  <a:lnTo>
                    <a:pt x="1176" y="1039"/>
                  </a:lnTo>
                  <a:lnTo>
                    <a:pt x="1227" y="1057"/>
                  </a:lnTo>
                  <a:lnTo>
                    <a:pt x="1273" y="1075"/>
                  </a:lnTo>
                  <a:lnTo>
                    <a:pt x="1318" y="1091"/>
                  </a:lnTo>
                  <a:lnTo>
                    <a:pt x="1327" y="1066"/>
                  </a:lnTo>
                  <a:lnTo>
                    <a:pt x="1284" y="1050"/>
                  </a:lnTo>
                  <a:lnTo>
                    <a:pt x="1237" y="1032"/>
                  </a:lnTo>
                  <a:lnTo>
                    <a:pt x="1186" y="1014"/>
                  </a:lnTo>
                  <a:lnTo>
                    <a:pt x="1134" y="994"/>
                  </a:lnTo>
                  <a:lnTo>
                    <a:pt x="1080" y="973"/>
                  </a:lnTo>
                  <a:lnTo>
                    <a:pt x="1025" y="951"/>
                  </a:lnTo>
                  <a:lnTo>
                    <a:pt x="912" y="906"/>
                  </a:lnTo>
                  <a:lnTo>
                    <a:pt x="802" y="856"/>
                  </a:lnTo>
                  <a:lnTo>
                    <a:pt x="748" y="831"/>
                  </a:lnTo>
                  <a:lnTo>
                    <a:pt x="697" y="805"/>
                  </a:lnTo>
                  <a:lnTo>
                    <a:pt x="647" y="778"/>
                  </a:lnTo>
                  <a:lnTo>
                    <a:pt x="602" y="751"/>
                  </a:lnTo>
                  <a:lnTo>
                    <a:pt x="559" y="723"/>
                  </a:lnTo>
                  <a:lnTo>
                    <a:pt x="554" y="737"/>
                  </a:lnTo>
                  <a:lnTo>
                    <a:pt x="563" y="726"/>
                  </a:lnTo>
                  <a:lnTo>
                    <a:pt x="524" y="698"/>
                  </a:lnTo>
                  <a:lnTo>
                    <a:pt x="481" y="663"/>
                  </a:lnTo>
                  <a:lnTo>
                    <a:pt x="441" y="626"/>
                  </a:lnTo>
                  <a:lnTo>
                    <a:pt x="402" y="587"/>
                  </a:lnTo>
                  <a:lnTo>
                    <a:pt x="364" y="546"/>
                  </a:lnTo>
                  <a:lnTo>
                    <a:pt x="328" y="504"/>
                  </a:lnTo>
                  <a:lnTo>
                    <a:pt x="295" y="462"/>
                  </a:lnTo>
                  <a:lnTo>
                    <a:pt x="264" y="418"/>
                  </a:lnTo>
                  <a:lnTo>
                    <a:pt x="234" y="374"/>
                  </a:lnTo>
                  <a:lnTo>
                    <a:pt x="223" y="383"/>
                  </a:lnTo>
                  <a:lnTo>
                    <a:pt x="237" y="379"/>
                  </a:lnTo>
                  <a:lnTo>
                    <a:pt x="179" y="287"/>
                  </a:lnTo>
                  <a:lnTo>
                    <a:pt x="126" y="193"/>
                  </a:lnTo>
                  <a:lnTo>
                    <a:pt x="75" y="9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26" name="Oval 39"/>
            <p:cNvSpPr>
              <a:spLocks noChangeArrowheads="1"/>
            </p:cNvSpPr>
            <p:nvPr/>
          </p:nvSpPr>
          <p:spPr bwMode="auto">
            <a:xfrm>
              <a:off x="1355" y="327"/>
              <a:ext cx="65" cy="66"/>
            </a:xfrm>
            <a:prstGeom prst="ellipse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17527" name="Freeform 40"/>
            <p:cNvSpPr>
              <a:spLocks/>
            </p:cNvSpPr>
            <p:nvPr/>
          </p:nvSpPr>
          <p:spPr bwMode="auto">
            <a:xfrm>
              <a:off x="2028" y="863"/>
              <a:ext cx="77" cy="65"/>
            </a:xfrm>
            <a:custGeom>
              <a:avLst/>
              <a:gdLst>
                <a:gd name="T0" fmla="*/ 0 w 154"/>
                <a:gd name="T1" fmla="*/ 9 h 130"/>
                <a:gd name="T2" fmla="*/ 10 w 154"/>
                <a:gd name="T3" fmla="*/ 8 h 130"/>
                <a:gd name="T4" fmla="*/ 4 w 154"/>
                <a:gd name="T5" fmla="*/ 0 h 130"/>
                <a:gd name="T6" fmla="*/ 0 w 154"/>
                <a:gd name="T7" fmla="*/ 9 h 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" h="130">
                  <a:moveTo>
                    <a:pt x="0" y="130"/>
                  </a:moveTo>
                  <a:lnTo>
                    <a:pt x="154" y="115"/>
                  </a:lnTo>
                  <a:lnTo>
                    <a:pt x="51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7433" name="Group 70"/>
          <p:cNvGrpSpPr>
            <a:grpSpLocks/>
          </p:cNvGrpSpPr>
          <p:nvPr/>
        </p:nvGrpSpPr>
        <p:grpSpPr bwMode="auto">
          <a:xfrm>
            <a:off x="1887538" y="854075"/>
            <a:ext cx="460375" cy="74613"/>
            <a:chOff x="1189" y="538"/>
            <a:chExt cx="290" cy="47"/>
          </a:xfrm>
        </p:grpSpPr>
        <p:sp>
          <p:nvSpPr>
            <p:cNvPr id="17497" name="Freeform 42"/>
            <p:cNvSpPr>
              <a:spLocks/>
            </p:cNvSpPr>
            <p:nvPr/>
          </p:nvSpPr>
          <p:spPr bwMode="auto">
            <a:xfrm>
              <a:off x="1189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1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1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98" name="Freeform 43"/>
            <p:cNvSpPr>
              <a:spLocks/>
            </p:cNvSpPr>
            <p:nvPr/>
          </p:nvSpPr>
          <p:spPr bwMode="auto">
            <a:xfrm>
              <a:off x="1198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99" name="Freeform 44"/>
            <p:cNvSpPr>
              <a:spLocks/>
            </p:cNvSpPr>
            <p:nvPr/>
          </p:nvSpPr>
          <p:spPr bwMode="auto">
            <a:xfrm>
              <a:off x="1207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00" name="Freeform 45"/>
            <p:cNvSpPr>
              <a:spLocks/>
            </p:cNvSpPr>
            <p:nvPr/>
          </p:nvSpPr>
          <p:spPr bwMode="auto">
            <a:xfrm>
              <a:off x="1216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01" name="Freeform 46"/>
            <p:cNvSpPr>
              <a:spLocks/>
            </p:cNvSpPr>
            <p:nvPr/>
          </p:nvSpPr>
          <p:spPr bwMode="auto">
            <a:xfrm>
              <a:off x="1225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02" name="Freeform 47"/>
            <p:cNvSpPr>
              <a:spLocks/>
            </p:cNvSpPr>
            <p:nvPr/>
          </p:nvSpPr>
          <p:spPr bwMode="auto">
            <a:xfrm>
              <a:off x="1234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03" name="Freeform 48"/>
            <p:cNvSpPr>
              <a:spLocks/>
            </p:cNvSpPr>
            <p:nvPr/>
          </p:nvSpPr>
          <p:spPr bwMode="auto">
            <a:xfrm>
              <a:off x="1243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04" name="Freeform 49"/>
            <p:cNvSpPr>
              <a:spLocks/>
            </p:cNvSpPr>
            <p:nvPr/>
          </p:nvSpPr>
          <p:spPr bwMode="auto">
            <a:xfrm>
              <a:off x="1252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05" name="Freeform 50"/>
            <p:cNvSpPr>
              <a:spLocks/>
            </p:cNvSpPr>
            <p:nvPr/>
          </p:nvSpPr>
          <p:spPr bwMode="auto">
            <a:xfrm>
              <a:off x="1261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06" name="Freeform 51"/>
            <p:cNvSpPr>
              <a:spLocks/>
            </p:cNvSpPr>
            <p:nvPr/>
          </p:nvSpPr>
          <p:spPr bwMode="auto">
            <a:xfrm>
              <a:off x="1270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07" name="Freeform 52"/>
            <p:cNvSpPr>
              <a:spLocks/>
            </p:cNvSpPr>
            <p:nvPr/>
          </p:nvSpPr>
          <p:spPr bwMode="auto">
            <a:xfrm>
              <a:off x="1279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08" name="Freeform 53"/>
            <p:cNvSpPr>
              <a:spLocks/>
            </p:cNvSpPr>
            <p:nvPr/>
          </p:nvSpPr>
          <p:spPr bwMode="auto">
            <a:xfrm>
              <a:off x="1288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09" name="Freeform 54"/>
            <p:cNvSpPr>
              <a:spLocks/>
            </p:cNvSpPr>
            <p:nvPr/>
          </p:nvSpPr>
          <p:spPr bwMode="auto">
            <a:xfrm>
              <a:off x="1297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10" name="Freeform 55"/>
            <p:cNvSpPr>
              <a:spLocks/>
            </p:cNvSpPr>
            <p:nvPr/>
          </p:nvSpPr>
          <p:spPr bwMode="auto">
            <a:xfrm>
              <a:off x="1306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11" name="Freeform 56"/>
            <p:cNvSpPr>
              <a:spLocks/>
            </p:cNvSpPr>
            <p:nvPr/>
          </p:nvSpPr>
          <p:spPr bwMode="auto">
            <a:xfrm>
              <a:off x="1315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12" name="Freeform 57"/>
            <p:cNvSpPr>
              <a:spLocks/>
            </p:cNvSpPr>
            <p:nvPr/>
          </p:nvSpPr>
          <p:spPr bwMode="auto">
            <a:xfrm>
              <a:off x="1324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13" name="Freeform 58"/>
            <p:cNvSpPr>
              <a:spLocks/>
            </p:cNvSpPr>
            <p:nvPr/>
          </p:nvSpPr>
          <p:spPr bwMode="auto">
            <a:xfrm>
              <a:off x="1333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14" name="Freeform 59"/>
            <p:cNvSpPr>
              <a:spLocks/>
            </p:cNvSpPr>
            <p:nvPr/>
          </p:nvSpPr>
          <p:spPr bwMode="auto">
            <a:xfrm>
              <a:off x="1342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15" name="Freeform 60"/>
            <p:cNvSpPr>
              <a:spLocks/>
            </p:cNvSpPr>
            <p:nvPr/>
          </p:nvSpPr>
          <p:spPr bwMode="auto">
            <a:xfrm>
              <a:off x="1351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16" name="Freeform 61"/>
            <p:cNvSpPr>
              <a:spLocks/>
            </p:cNvSpPr>
            <p:nvPr/>
          </p:nvSpPr>
          <p:spPr bwMode="auto">
            <a:xfrm>
              <a:off x="1360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17" name="Freeform 62"/>
            <p:cNvSpPr>
              <a:spLocks/>
            </p:cNvSpPr>
            <p:nvPr/>
          </p:nvSpPr>
          <p:spPr bwMode="auto">
            <a:xfrm>
              <a:off x="1369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18" name="Freeform 63"/>
            <p:cNvSpPr>
              <a:spLocks/>
            </p:cNvSpPr>
            <p:nvPr/>
          </p:nvSpPr>
          <p:spPr bwMode="auto">
            <a:xfrm>
              <a:off x="1378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19" name="Freeform 64"/>
            <p:cNvSpPr>
              <a:spLocks/>
            </p:cNvSpPr>
            <p:nvPr/>
          </p:nvSpPr>
          <p:spPr bwMode="auto">
            <a:xfrm>
              <a:off x="1387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20" name="Freeform 65"/>
            <p:cNvSpPr>
              <a:spLocks/>
            </p:cNvSpPr>
            <p:nvPr/>
          </p:nvSpPr>
          <p:spPr bwMode="auto">
            <a:xfrm>
              <a:off x="1396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21" name="Freeform 66"/>
            <p:cNvSpPr>
              <a:spLocks/>
            </p:cNvSpPr>
            <p:nvPr/>
          </p:nvSpPr>
          <p:spPr bwMode="auto">
            <a:xfrm>
              <a:off x="1405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22" name="Freeform 67"/>
            <p:cNvSpPr>
              <a:spLocks/>
            </p:cNvSpPr>
            <p:nvPr/>
          </p:nvSpPr>
          <p:spPr bwMode="auto">
            <a:xfrm>
              <a:off x="1414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23" name="Freeform 68"/>
            <p:cNvSpPr>
              <a:spLocks/>
            </p:cNvSpPr>
            <p:nvPr/>
          </p:nvSpPr>
          <p:spPr bwMode="auto">
            <a:xfrm>
              <a:off x="1423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524" name="Freeform 69"/>
            <p:cNvSpPr>
              <a:spLocks/>
            </p:cNvSpPr>
            <p:nvPr/>
          </p:nvSpPr>
          <p:spPr bwMode="auto">
            <a:xfrm>
              <a:off x="1433" y="538"/>
              <a:ext cx="46" cy="47"/>
            </a:xfrm>
            <a:custGeom>
              <a:avLst/>
              <a:gdLst>
                <a:gd name="T0" fmla="*/ 0 w 93"/>
                <a:gd name="T1" fmla="*/ 6 h 94"/>
                <a:gd name="T2" fmla="*/ 5 w 93"/>
                <a:gd name="T3" fmla="*/ 3 h 94"/>
                <a:gd name="T4" fmla="*/ 0 w 93"/>
                <a:gd name="T5" fmla="*/ 0 h 94"/>
                <a:gd name="T6" fmla="*/ 0 w 93"/>
                <a:gd name="T7" fmla="*/ 6 h 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94">
                  <a:moveTo>
                    <a:pt x="0" y="94"/>
                  </a:moveTo>
                  <a:lnTo>
                    <a:pt x="93" y="46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7434" name="Group 95"/>
          <p:cNvGrpSpPr>
            <a:grpSpLocks/>
          </p:cNvGrpSpPr>
          <p:nvPr/>
        </p:nvGrpSpPr>
        <p:grpSpPr bwMode="auto">
          <a:xfrm>
            <a:off x="3200400" y="1538288"/>
            <a:ext cx="403225" cy="74612"/>
            <a:chOff x="2016" y="969"/>
            <a:chExt cx="254" cy="47"/>
          </a:xfrm>
        </p:grpSpPr>
        <p:sp>
          <p:nvSpPr>
            <p:cNvPr id="17473" name="Freeform 71"/>
            <p:cNvSpPr>
              <a:spLocks/>
            </p:cNvSpPr>
            <p:nvPr/>
          </p:nvSpPr>
          <p:spPr bwMode="auto">
            <a:xfrm>
              <a:off x="2016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74" name="Freeform 72"/>
            <p:cNvSpPr>
              <a:spLocks/>
            </p:cNvSpPr>
            <p:nvPr/>
          </p:nvSpPr>
          <p:spPr bwMode="auto">
            <a:xfrm>
              <a:off x="2025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75" name="Freeform 73"/>
            <p:cNvSpPr>
              <a:spLocks/>
            </p:cNvSpPr>
            <p:nvPr/>
          </p:nvSpPr>
          <p:spPr bwMode="auto">
            <a:xfrm>
              <a:off x="2034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76" name="Freeform 74"/>
            <p:cNvSpPr>
              <a:spLocks/>
            </p:cNvSpPr>
            <p:nvPr/>
          </p:nvSpPr>
          <p:spPr bwMode="auto">
            <a:xfrm>
              <a:off x="2043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77" name="Freeform 75"/>
            <p:cNvSpPr>
              <a:spLocks/>
            </p:cNvSpPr>
            <p:nvPr/>
          </p:nvSpPr>
          <p:spPr bwMode="auto">
            <a:xfrm>
              <a:off x="2052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78" name="Freeform 76"/>
            <p:cNvSpPr>
              <a:spLocks/>
            </p:cNvSpPr>
            <p:nvPr/>
          </p:nvSpPr>
          <p:spPr bwMode="auto">
            <a:xfrm>
              <a:off x="2061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79" name="Freeform 77"/>
            <p:cNvSpPr>
              <a:spLocks/>
            </p:cNvSpPr>
            <p:nvPr/>
          </p:nvSpPr>
          <p:spPr bwMode="auto">
            <a:xfrm>
              <a:off x="2070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80" name="Freeform 78"/>
            <p:cNvSpPr>
              <a:spLocks/>
            </p:cNvSpPr>
            <p:nvPr/>
          </p:nvSpPr>
          <p:spPr bwMode="auto">
            <a:xfrm>
              <a:off x="2079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81" name="Freeform 79"/>
            <p:cNvSpPr>
              <a:spLocks/>
            </p:cNvSpPr>
            <p:nvPr/>
          </p:nvSpPr>
          <p:spPr bwMode="auto">
            <a:xfrm>
              <a:off x="2088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82" name="Freeform 80"/>
            <p:cNvSpPr>
              <a:spLocks/>
            </p:cNvSpPr>
            <p:nvPr/>
          </p:nvSpPr>
          <p:spPr bwMode="auto">
            <a:xfrm>
              <a:off x="2097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83" name="Freeform 81"/>
            <p:cNvSpPr>
              <a:spLocks/>
            </p:cNvSpPr>
            <p:nvPr/>
          </p:nvSpPr>
          <p:spPr bwMode="auto">
            <a:xfrm>
              <a:off x="2106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84" name="Freeform 82"/>
            <p:cNvSpPr>
              <a:spLocks/>
            </p:cNvSpPr>
            <p:nvPr/>
          </p:nvSpPr>
          <p:spPr bwMode="auto">
            <a:xfrm>
              <a:off x="2115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85" name="Freeform 83"/>
            <p:cNvSpPr>
              <a:spLocks/>
            </p:cNvSpPr>
            <p:nvPr/>
          </p:nvSpPr>
          <p:spPr bwMode="auto">
            <a:xfrm>
              <a:off x="2124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86" name="Freeform 84"/>
            <p:cNvSpPr>
              <a:spLocks/>
            </p:cNvSpPr>
            <p:nvPr/>
          </p:nvSpPr>
          <p:spPr bwMode="auto">
            <a:xfrm>
              <a:off x="2133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87" name="Freeform 85"/>
            <p:cNvSpPr>
              <a:spLocks/>
            </p:cNvSpPr>
            <p:nvPr/>
          </p:nvSpPr>
          <p:spPr bwMode="auto">
            <a:xfrm>
              <a:off x="2142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88" name="Freeform 86"/>
            <p:cNvSpPr>
              <a:spLocks/>
            </p:cNvSpPr>
            <p:nvPr/>
          </p:nvSpPr>
          <p:spPr bwMode="auto">
            <a:xfrm>
              <a:off x="2151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89" name="Freeform 87"/>
            <p:cNvSpPr>
              <a:spLocks/>
            </p:cNvSpPr>
            <p:nvPr/>
          </p:nvSpPr>
          <p:spPr bwMode="auto">
            <a:xfrm>
              <a:off x="2160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90" name="Freeform 88"/>
            <p:cNvSpPr>
              <a:spLocks/>
            </p:cNvSpPr>
            <p:nvPr/>
          </p:nvSpPr>
          <p:spPr bwMode="auto">
            <a:xfrm>
              <a:off x="2169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91" name="Freeform 89"/>
            <p:cNvSpPr>
              <a:spLocks/>
            </p:cNvSpPr>
            <p:nvPr/>
          </p:nvSpPr>
          <p:spPr bwMode="auto">
            <a:xfrm>
              <a:off x="2178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92" name="Freeform 90"/>
            <p:cNvSpPr>
              <a:spLocks/>
            </p:cNvSpPr>
            <p:nvPr/>
          </p:nvSpPr>
          <p:spPr bwMode="auto">
            <a:xfrm>
              <a:off x="2187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93" name="Freeform 91"/>
            <p:cNvSpPr>
              <a:spLocks/>
            </p:cNvSpPr>
            <p:nvPr/>
          </p:nvSpPr>
          <p:spPr bwMode="auto">
            <a:xfrm>
              <a:off x="2196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94" name="Freeform 92"/>
            <p:cNvSpPr>
              <a:spLocks/>
            </p:cNvSpPr>
            <p:nvPr/>
          </p:nvSpPr>
          <p:spPr bwMode="auto">
            <a:xfrm>
              <a:off x="2205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95" name="Freeform 93"/>
            <p:cNvSpPr>
              <a:spLocks/>
            </p:cNvSpPr>
            <p:nvPr/>
          </p:nvSpPr>
          <p:spPr bwMode="auto">
            <a:xfrm>
              <a:off x="2214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96" name="Freeform 94"/>
            <p:cNvSpPr>
              <a:spLocks/>
            </p:cNvSpPr>
            <p:nvPr/>
          </p:nvSpPr>
          <p:spPr bwMode="auto">
            <a:xfrm>
              <a:off x="2223" y="969"/>
              <a:ext cx="47" cy="47"/>
            </a:xfrm>
            <a:custGeom>
              <a:avLst/>
              <a:gdLst>
                <a:gd name="T0" fmla="*/ 0 w 93"/>
                <a:gd name="T1" fmla="*/ 5 h 95"/>
                <a:gd name="T2" fmla="*/ 6 w 93"/>
                <a:gd name="T3" fmla="*/ 2 h 95"/>
                <a:gd name="T4" fmla="*/ 0 w 93"/>
                <a:gd name="T5" fmla="*/ 0 h 95"/>
                <a:gd name="T6" fmla="*/ 0 w 93"/>
                <a:gd name="T7" fmla="*/ 5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95">
                  <a:moveTo>
                    <a:pt x="0" y="95"/>
                  </a:moveTo>
                  <a:lnTo>
                    <a:pt x="93" y="47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7435" name="Group 99"/>
          <p:cNvGrpSpPr>
            <a:grpSpLocks/>
          </p:cNvGrpSpPr>
          <p:nvPr/>
        </p:nvGrpSpPr>
        <p:grpSpPr bwMode="auto">
          <a:xfrm>
            <a:off x="2462213" y="1725613"/>
            <a:ext cx="228600" cy="74612"/>
            <a:chOff x="1551" y="1087"/>
            <a:chExt cx="144" cy="47"/>
          </a:xfrm>
        </p:grpSpPr>
        <p:sp>
          <p:nvSpPr>
            <p:cNvPr id="17470" name="Line 96"/>
            <p:cNvSpPr>
              <a:spLocks noChangeShapeType="1"/>
            </p:cNvSpPr>
            <p:nvPr/>
          </p:nvSpPr>
          <p:spPr bwMode="auto">
            <a:xfrm>
              <a:off x="1596" y="1110"/>
              <a:ext cx="5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71" name="Freeform 97"/>
            <p:cNvSpPr>
              <a:spLocks/>
            </p:cNvSpPr>
            <p:nvPr/>
          </p:nvSpPr>
          <p:spPr bwMode="auto">
            <a:xfrm>
              <a:off x="1551" y="1087"/>
              <a:ext cx="47" cy="47"/>
            </a:xfrm>
            <a:custGeom>
              <a:avLst/>
              <a:gdLst>
                <a:gd name="T0" fmla="*/ 6 w 94"/>
                <a:gd name="T1" fmla="*/ 0 h 95"/>
                <a:gd name="T2" fmla="*/ 0 w 94"/>
                <a:gd name="T3" fmla="*/ 3 h 95"/>
                <a:gd name="T4" fmla="*/ 6 w 94"/>
                <a:gd name="T5" fmla="*/ 5 h 95"/>
                <a:gd name="T6" fmla="*/ 6 w 94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95">
                  <a:moveTo>
                    <a:pt x="94" y="0"/>
                  </a:moveTo>
                  <a:lnTo>
                    <a:pt x="0" y="48"/>
                  </a:lnTo>
                  <a:lnTo>
                    <a:pt x="94" y="9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7472" name="Freeform 98"/>
            <p:cNvSpPr>
              <a:spLocks/>
            </p:cNvSpPr>
            <p:nvPr/>
          </p:nvSpPr>
          <p:spPr bwMode="auto">
            <a:xfrm>
              <a:off x="1648" y="1087"/>
              <a:ext cx="47" cy="47"/>
            </a:xfrm>
            <a:custGeom>
              <a:avLst/>
              <a:gdLst>
                <a:gd name="T0" fmla="*/ 0 w 93"/>
                <a:gd name="T1" fmla="*/ 5 h 95"/>
                <a:gd name="T2" fmla="*/ 6 w 93"/>
                <a:gd name="T3" fmla="*/ 3 h 95"/>
                <a:gd name="T4" fmla="*/ 0 w 93"/>
                <a:gd name="T5" fmla="*/ 0 h 95"/>
                <a:gd name="T6" fmla="*/ 0 w 93"/>
                <a:gd name="T7" fmla="*/ 5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95">
                  <a:moveTo>
                    <a:pt x="0" y="95"/>
                  </a:moveTo>
                  <a:lnTo>
                    <a:pt x="93" y="48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7436" name="Line 100"/>
          <p:cNvSpPr>
            <a:spLocks noChangeShapeType="1"/>
          </p:cNvSpPr>
          <p:nvPr/>
        </p:nvSpPr>
        <p:spPr bwMode="auto">
          <a:xfrm>
            <a:off x="3317875" y="1803400"/>
            <a:ext cx="1588" cy="114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7437" name="Line 101"/>
          <p:cNvSpPr>
            <a:spLocks noChangeShapeType="1"/>
          </p:cNvSpPr>
          <p:nvPr/>
        </p:nvSpPr>
        <p:spPr bwMode="auto">
          <a:xfrm>
            <a:off x="2176463" y="1803400"/>
            <a:ext cx="1587" cy="114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7438" name="Line 102"/>
          <p:cNvSpPr>
            <a:spLocks noChangeShapeType="1"/>
          </p:cNvSpPr>
          <p:nvPr/>
        </p:nvSpPr>
        <p:spPr bwMode="auto">
          <a:xfrm flipH="1">
            <a:off x="1543050" y="1763713"/>
            <a:ext cx="1143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7439" name="Rectangle 103"/>
          <p:cNvSpPr>
            <a:spLocks noChangeArrowheads="1"/>
          </p:cNvSpPr>
          <p:nvPr/>
        </p:nvSpPr>
        <p:spPr bwMode="auto">
          <a:xfrm>
            <a:off x="1349375" y="1641475"/>
            <a:ext cx="2619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7440" name="Rectangle 104"/>
          <p:cNvSpPr>
            <a:spLocks noChangeArrowheads="1"/>
          </p:cNvSpPr>
          <p:nvPr/>
        </p:nvSpPr>
        <p:spPr bwMode="auto">
          <a:xfrm>
            <a:off x="1473200" y="1685925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 altLang="fr-FR" sz="1000"/>
          </a:p>
        </p:txBody>
      </p:sp>
      <p:sp>
        <p:nvSpPr>
          <p:cNvPr id="17441" name="Rectangle 105"/>
          <p:cNvSpPr>
            <a:spLocks noChangeArrowheads="1"/>
          </p:cNvSpPr>
          <p:nvPr/>
        </p:nvSpPr>
        <p:spPr bwMode="auto">
          <a:xfrm>
            <a:off x="1535113" y="1766888"/>
            <a:ext cx="4445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en-US" altLang="fr-FR" sz="1000"/>
          </a:p>
        </p:txBody>
      </p:sp>
      <p:sp>
        <p:nvSpPr>
          <p:cNvPr id="17442" name="Rectangle 106"/>
          <p:cNvSpPr>
            <a:spLocks noChangeArrowheads="1"/>
          </p:cNvSpPr>
          <p:nvPr/>
        </p:nvSpPr>
        <p:spPr bwMode="auto">
          <a:xfrm>
            <a:off x="2051050" y="1925638"/>
            <a:ext cx="2619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7443" name="Rectangle 107"/>
          <p:cNvSpPr>
            <a:spLocks noChangeArrowheads="1"/>
          </p:cNvSpPr>
          <p:nvPr/>
        </p:nvSpPr>
        <p:spPr bwMode="auto">
          <a:xfrm>
            <a:off x="2174875" y="1970088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 altLang="fr-FR" sz="1000"/>
          </a:p>
        </p:txBody>
      </p:sp>
      <p:sp>
        <p:nvSpPr>
          <p:cNvPr id="17444" name="Rectangle 108"/>
          <p:cNvSpPr>
            <a:spLocks noChangeArrowheads="1"/>
          </p:cNvSpPr>
          <p:nvPr/>
        </p:nvSpPr>
        <p:spPr bwMode="auto">
          <a:xfrm>
            <a:off x="2236788" y="2051050"/>
            <a:ext cx="444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fr-FR" sz="1000"/>
          </a:p>
        </p:txBody>
      </p:sp>
      <p:sp>
        <p:nvSpPr>
          <p:cNvPr id="17445" name="Rectangle 109"/>
          <p:cNvSpPr>
            <a:spLocks noChangeArrowheads="1"/>
          </p:cNvSpPr>
          <p:nvPr/>
        </p:nvSpPr>
        <p:spPr bwMode="auto">
          <a:xfrm>
            <a:off x="3186113" y="1917700"/>
            <a:ext cx="261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7446" name="Rectangle 110"/>
          <p:cNvSpPr>
            <a:spLocks noChangeArrowheads="1"/>
          </p:cNvSpPr>
          <p:nvPr/>
        </p:nvSpPr>
        <p:spPr bwMode="auto">
          <a:xfrm>
            <a:off x="3309938" y="1962150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 altLang="fr-FR" sz="1000"/>
          </a:p>
        </p:txBody>
      </p:sp>
      <p:sp>
        <p:nvSpPr>
          <p:cNvPr id="17447" name="Rectangle 111"/>
          <p:cNvSpPr>
            <a:spLocks noChangeArrowheads="1"/>
          </p:cNvSpPr>
          <p:nvPr/>
        </p:nvSpPr>
        <p:spPr bwMode="auto">
          <a:xfrm>
            <a:off x="3371850" y="2043113"/>
            <a:ext cx="4445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fr-FR" sz="1000"/>
          </a:p>
        </p:txBody>
      </p:sp>
      <p:sp>
        <p:nvSpPr>
          <p:cNvPr id="17448" name="Rectangle 112"/>
          <p:cNvSpPr>
            <a:spLocks noChangeArrowheads="1"/>
          </p:cNvSpPr>
          <p:nvPr/>
        </p:nvSpPr>
        <p:spPr bwMode="auto">
          <a:xfrm>
            <a:off x="1720850" y="776288"/>
            <a:ext cx="303213" cy="236537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7449" name="Rectangle 113"/>
          <p:cNvSpPr>
            <a:spLocks noChangeArrowheads="1"/>
          </p:cNvSpPr>
          <p:nvPr/>
        </p:nvSpPr>
        <p:spPr bwMode="auto">
          <a:xfrm>
            <a:off x="1847850" y="823913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Q</a:t>
            </a:r>
            <a:endParaRPr lang="en-US" altLang="fr-FR" sz="1000"/>
          </a:p>
        </p:txBody>
      </p:sp>
      <p:sp>
        <p:nvSpPr>
          <p:cNvPr id="17450" name="Rectangle 114"/>
          <p:cNvSpPr>
            <a:spLocks noChangeArrowheads="1"/>
          </p:cNvSpPr>
          <p:nvPr/>
        </p:nvSpPr>
        <p:spPr bwMode="auto">
          <a:xfrm>
            <a:off x="1925638" y="904875"/>
            <a:ext cx="635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H</a:t>
            </a:r>
            <a:endParaRPr lang="en-US" altLang="fr-FR" sz="1000"/>
          </a:p>
        </p:txBody>
      </p:sp>
      <p:sp>
        <p:nvSpPr>
          <p:cNvPr id="17451" name="Rectangle 115"/>
          <p:cNvSpPr>
            <a:spLocks noChangeArrowheads="1"/>
          </p:cNvSpPr>
          <p:nvPr/>
        </p:nvSpPr>
        <p:spPr bwMode="auto">
          <a:xfrm>
            <a:off x="3603625" y="1460500"/>
            <a:ext cx="6858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7452" name="Rectangle 116"/>
          <p:cNvSpPr>
            <a:spLocks noChangeArrowheads="1"/>
          </p:cNvSpPr>
          <p:nvPr/>
        </p:nvSpPr>
        <p:spPr bwMode="auto">
          <a:xfrm>
            <a:off x="3727450" y="1504950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Q</a:t>
            </a:r>
            <a:endParaRPr lang="en-US" altLang="fr-FR" sz="1000"/>
          </a:p>
        </p:txBody>
      </p:sp>
      <p:sp>
        <p:nvSpPr>
          <p:cNvPr id="17453" name="Rectangle 117"/>
          <p:cNvSpPr>
            <a:spLocks noChangeArrowheads="1"/>
          </p:cNvSpPr>
          <p:nvPr/>
        </p:nvSpPr>
        <p:spPr bwMode="auto">
          <a:xfrm>
            <a:off x="3805238" y="1585913"/>
            <a:ext cx="103187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C  </a:t>
            </a:r>
            <a:endParaRPr lang="en-US" altLang="fr-FR" sz="1000"/>
          </a:p>
        </p:txBody>
      </p:sp>
      <p:sp>
        <p:nvSpPr>
          <p:cNvPr id="17454" name="Rectangle 118"/>
          <p:cNvSpPr>
            <a:spLocks noChangeArrowheads="1"/>
          </p:cNvSpPr>
          <p:nvPr/>
        </p:nvSpPr>
        <p:spPr bwMode="auto">
          <a:xfrm>
            <a:off x="3949700" y="1593850"/>
            <a:ext cx="27463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500">
                <a:solidFill>
                  <a:srgbClr val="000000"/>
                </a:solidFill>
                <a:latin typeface="Times New Roman" pitchFamily="18" charset="0"/>
              </a:rPr>
              <a:t>released to</a:t>
            </a:r>
            <a:endParaRPr lang="en-US" altLang="fr-FR" sz="1000"/>
          </a:p>
        </p:txBody>
      </p:sp>
      <p:sp>
        <p:nvSpPr>
          <p:cNvPr id="17455" name="Rectangle 119"/>
          <p:cNvSpPr>
            <a:spLocks noChangeArrowheads="1"/>
          </p:cNvSpPr>
          <p:nvPr/>
        </p:nvSpPr>
        <p:spPr bwMode="auto">
          <a:xfrm>
            <a:off x="3902075" y="1689100"/>
            <a:ext cx="3317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500">
                <a:solidFill>
                  <a:srgbClr val="000000"/>
                </a:solidFill>
                <a:latin typeface="Times New Roman" pitchFamily="18" charset="0"/>
              </a:rPr>
              <a:t>surroundings</a:t>
            </a:r>
            <a:endParaRPr lang="en-US" altLang="fr-FR" sz="1000"/>
          </a:p>
        </p:txBody>
      </p:sp>
      <p:sp>
        <p:nvSpPr>
          <p:cNvPr id="17456" name="Rectangle 120"/>
          <p:cNvSpPr>
            <a:spLocks noChangeArrowheads="1"/>
          </p:cNvSpPr>
          <p:nvPr/>
        </p:nvSpPr>
        <p:spPr bwMode="auto">
          <a:xfrm>
            <a:off x="4048125" y="1754188"/>
            <a:ext cx="2984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7457" name="Rectangle 121"/>
          <p:cNvSpPr>
            <a:spLocks noChangeArrowheads="1"/>
          </p:cNvSpPr>
          <p:nvPr/>
        </p:nvSpPr>
        <p:spPr bwMode="auto">
          <a:xfrm>
            <a:off x="4171950" y="1798638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 altLang="fr-FR" sz="1000"/>
          </a:p>
        </p:txBody>
      </p:sp>
      <p:sp>
        <p:nvSpPr>
          <p:cNvPr id="17458" name="Rectangle 122"/>
          <p:cNvSpPr>
            <a:spLocks noChangeArrowheads="1"/>
          </p:cNvSpPr>
          <p:nvPr/>
        </p:nvSpPr>
        <p:spPr bwMode="auto">
          <a:xfrm>
            <a:off x="1365250" y="157163"/>
            <a:ext cx="2206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7459" name="Rectangle 123"/>
          <p:cNvSpPr>
            <a:spLocks noChangeArrowheads="1"/>
          </p:cNvSpPr>
          <p:nvPr/>
        </p:nvSpPr>
        <p:spPr bwMode="auto">
          <a:xfrm>
            <a:off x="1490663" y="201613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 altLang="fr-FR" sz="1000"/>
          </a:p>
        </p:txBody>
      </p:sp>
      <p:sp>
        <p:nvSpPr>
          <p:cNvPr id="17460" name="Rectangle 124"/>
          <p:cNvSpPr>
            <a:spLocks noChangeArrowheads="1"/>
          </p:cNvSpPr>
          <p:nvPr/>
        </p:nvSpPr>
        <p:spPr bwMode="auto">
          <a:xfrm>
            <a:off x="2563813" y="157163"/>
            <a:ext cx="7493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7461" name="Rectangle 125"/>
          <p:cNvSpPr>
            <a:spLocks noChangeArrowheads="1"/>
          </p:cNvSpPr>
          <p:nvPr/>
        </p:nvSpPr>
        <p:spPr bwMode="auto">
          <a:xfrm>
            <a:off x="2698750" y="198438"/>
            <a:ext cx="638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rgbClr val="000000"/>
                </a:solidFill>
                <a:latin typeface="Times New Roman" pitchFamily="18" charset="0"/>
              </a:rPr>
              <a:t>Otto Cycle</a:t>
            </a:r>
            <a:endParaRPr lang="en-US" altLang="fr-FR" sz="1000"/>
          </a:p>
        </p:txBody>
      </p:sp>
      <p:grpSp>
        <p:nvGrpSpPr>
          <p:cNvPr id="17462" name="Group 128"/>
          <p:cNvGrpSpPr>
            <a:grpSpLocks/>
          </p:cNvGrpSpPr>
          <p:nvPr/>
        </p:nvGrpSpPr>
        <p:grpSpPr bwMode="auto">
          <a:xfrm>
            <a:off x="2917825" y="608013"/>
            <a:ext cx="400050" cy="109537"/>
            <a:chOff x="1838" y="383"/>
            <a:chExt cx="252" cy="69"/>
          </a:xfrm>
        </p:grpSpPr>
        <p:sp>
          <p:nvSpPr>
            <p:cNvPr id="17468" name="Rectangle 126"/>
            <p:cNvSpPr>
              <a:spLocks noChangeArrowheads="1"/>
            </p:cNvSpPr>
            <p:nvPr/>
          </p:nvSpPr>
          <p:spPr bwMode="auto">
            <a:xfrm>
              <a:off x="1838" y="411"/>
              <a:ext cx="185" cy="1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17469" name="Freeform 127"/>
            <p:cNvSpPr>
              <a:spLocks/>
            </p:cNvSpPr>
            <p:nvPr/>
          </p:nvSpPr>
          <p:spPr bwMode="auto">
            <a:xfrm>
              <a:off x="2021" y="383"/>
              <a:ext cx="69" cy="69"/>
            </a:xfrm>
            <a:custGeom>
              <a:avLst/>
              <a:gdLst>
                <a:gd name="T0" fmla="*/ 0 w 138"/>
                <a:gd name="T1" fmla="*/ 8 h 139"/>
                <a:gd name="T2" fmla="*/ 9 w 138"/>
                <a:gd name="T3" fmla="*/ 4 h 139"/>
                <a:gd name="T4" fmla="*/ 0 w 138"/>
                <a:gd name="T5" fmla="*/ 0 h 139"/>
                <a:gd name="T6" fmla="*/ 0 w 138"/>
                <a:gd name="T7" fmla="*/ 8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139">
                  <a:moveTo>
                    <a:pt x="0" y="139"/>
                  </a:moveTo>
                  <a:lnTo>
                    <a:pt x="138" y="68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7463" name="Rectangle 129"/>
          <p:cNvSpPr>
            <a:spLocks noChangeArrowheads="1"/>
          </p:cNvSpPr>
          <p:nvPr/>
        </p:nvSpPr>
        <p:spPr bwMode="auto">
          <a:xfrm>
            <a:off x="2860675" y="474663"/>
            <a:ext cx="4841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7464" name="Rectangle 130"/>
          <p:cNvSpPr>
            <a:spLocks noChangeArrowheads="1"/>
          </p:cNvSpPr>
          <p:nvPr/>
        </p:nvSpPr>
        <p:spPr bwMode="auto">
          <a:xfrm>
            <a:off x="2974975" y="515938"/>
            <a:ext cx="3651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>
                <a:solidFill>
                  <a:srgbClr val="000000"/>
                </a:solidFill>
                <a:latin typeface="Times New Roman" pitchFamily="18" charset="0"/>
              </a:rPr>
              <a:t>adiabatic</a:t>
            </a:r>
            <a:endParaRPr lang="en-US" altLang="fr-FR" sz="1000"/>
          </a:p>
        </p:txBody>
      </p:sp>
      <p:sp>
        <p:nvSpPr>
          <p:cNvPr id="17465" name="Line 131"/>
          <p:cNvSpPr>
            <a:spLocks noChangeShapeType="1"/>
          </p:cNvSpPr>
          <p:nvPr/>
        </p:nvSpPr>
        <p:spPr bwMode="auto">
          <a:xfrm>
            <a:off x="3546475" y="661988"/>
            <a:ext cx="39846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7466" name="Rectangle 132"/>
          <p:cNvSpPr>
            <a:spLocks noChangeArrowheads="1"/>
          </p:cNvSpPr>
          <p:nvPr/>
        </p:nvSpPr>
        <p:spPr bwMode="auto">
          <a:xfrm>
            <a:off x="3471863" y="471488"/>
            <a:ext cx="577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7467" name="Rectangle 133"/>
          <p:cNvSpPr>
            <a:spLocks noChangeArrowheads="1"/>
          </p:cNvSpPr>
          <p:nvPr/>
        </p:nvSpPr>
        <p:spPr bwMode="auto">
          <a:xfrm>
            <a:off x="3582988" y="512763"/>
            <a:ext cx="4683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>
                <a:solidFill>
                  <a:srgbClr val="000000"/>
                </a:solidFill>
                <a:latin typeface="Times New Roman" pitchFamily="18" charset="0"/>
              </a:rPr>
              <a:t>isothermals</a:t>
            </a:r>
            <a:endParaRPr lang="en-US" altLang="fr-F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678C82-544A-4CB3-A28A-11228FFEF6DD}" type="slidenum">
              <a:rPr lang="en-US" altLang="fr-FR" sz="7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fr-FR" sz="700" smtClean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84138"/>
            <a:ext cx="131762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125413" y="2389188"/>
            <a:ext cx="417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fr-FR" sz="1000" b="1">
                <a:sym typeface="Symbol" pitchFamily="18" charset="2"/>
              </a:rPr>
              <a:t>1</a:t>
            </a:r>
            <a:r>
              <a:rPr lang="en-AU" altLang="fr-FR" sz="1000">
                <a:sym typeface="Symbol" pitchFamily="18" charset="2"/>
              </a:rPr>
              <a:t> </a:t>
            </a:r>
            <a:r>
              <a:rPr lang="en-AU" altLang="fr-FR" sz="1000"/>
              <a:t> 2: </a:t>
            </a:r>
            <a:r>
              <a:rPr lang="en-AU" altLang="fr-FR" sz="1000" b="1">
                <a:solidFill>
                  <a:srgbClr val="993300"/>
                </a:solidFill>
                <a:sym typeface="Symbol" pitchFamily="18" charset="2"/>
              </a:rPr>
              <a:t>compression stroke</a:t>
            </a:r>
            <a:r>
              <a:rPr lang="en-AU" altLang="fr-FR" sz="1000">
                <a:sym typeface="Symbol" pitchFamily="18" charset="2"/>
              </a:rPr>
              <a:t> inlet valve closes piston moves up compressing the air/fuel mixture </a:t>
            </a:r>
            <a:r>
              <a:rPr lang="en-AU" altLang="fr-FR" sz="1000" b="1">
                <a:solidFill>
                  <a:srgbClr val="0000FF"/>
                </a:solidFill>
                <a:sym typeface="Symbol" pitchFamily="18" charset="2"/>
              </a:rPr>
              <a:t>adiabatically</a:t>
            </a:r>
            <a:r>
              <a:rPr lang="en-AU" altLang="fr-FR" sz="1000">
                <a:sym typeface="Symbol" pitchFamily="18" charset="2"/>
              </a:rPr>
              <a:t>.</a:t>
            </a:r>
            <a:endParaRPr lang="en-US" altLang="fr-FR" sz="1000">
              <a:sym typeface="Symbol" pitchFamily="18" charset="2"/>
            </a:endParaRPr>
          </a:p>
        </p:txBody>
      </p:sp>
      <p:sp>
        <p:nvSpPr>
          <p:cNvPr id="18437" name="AutoShape 7"/>
          <p:cNvSpPr>
            <a:spLocks noChangeAspect="1" noChangeArrowheads="1" noTextEdit="1"/>
          </p:cNvSpPr>
          <p:nvPr/>
        </p:nvSpPr>
        <p:spPr bwMode="auto">
          <a:xfrm>
            <a:off x="1349375" y="157163"/>
            <a:ext cx="30051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438" name="Rectangle 9"/>
          <p:cNvSpPr>
            <a:spLocks noChangeArrowheads="1"/>
          </p:cNvSpPr>
          <p:nvPr/>
        </p:nvSpPr>
        <p:spPr bwMode="auto">
          <a:xfrm>
            <a:off x="2047875" y="1644650"/>
            <a:ext cx="193675" cy="190500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8439" name="Rectangle 10"/>
          <p:cNvSpPr>
            <a:spLocks noChangeArrowheads="1"/>
          </p:cNvSpPr>
          <p:nvPr/>
        </p:nvSpPr>
        <p:spPr bwMode="auto">
          <a:xfrm>
            <a:off x="2162175" y="1685925"/>
            <a:ext cx="508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en-US" altLang="fr-FR" sz="1000"/>
          </a:p>
        </p:txBody>
      </p:sp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3375025" y="1290638"/>
            <a:ext cx="193675" cy="190500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8441" name="Rectangle 12"/>
          <p:cNvSpPr>
            <a:spLocks noChangeArrowheads="1"/>
          </p:cNvSpPr>
          <p:nvPr/>
        </p:nvSpPr>
        <p:spPr bwMode="auto">
          <a:xfrm>
            <a:off x="3490913" y="1331913"/>
            <a:ext cx="508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 altLang="fr-FR" sz="1000"/>
          </a:p>
        </p:txBody>
      </p:sp>
      <p:sp>
        <p:nvSpPr>
          <p:cNvPr id="18442" name="Rectangle 13"/>
          <p:cNvSpPr>
            <a:spLocks noChangeArrowheads="1"/>
          </p:cNvSpPr>
          <p:nvPr/>
        </p:nvSpPr>
        <p:spPr bwMode="auto">
          <a:xfrm>
            <a:off x="2011363" y="485775"/>
            <a:ext cx="193675" cy="190500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8443" name="Rectangle 14"/>
          <p:cNvSpPr>
            <a:spLocks noChangeArrowheads="1"/>
          </p:cNvSpPr>
          <p:nvPr/>
        </p:nvSpPr>
        <p:spPr bwMode="auto">
          <a:xfrm>
            <a:off x="2127250" y="527050"/>
            <a:ext cx="508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en-US" altLang="fr-FR" sz="1000"/>
          </a:p>
        </p:txBody>
      </p:sp>
      <p:sp>
        <p:nvSpPr>
          <p:cNvPr id="18444" name="Rectangle 15"/>
          <p:cNvSpPr>
            <a:spLocks noChangeArrowheads="1"/>
          </p:cNvSpPr>
          <p:nvPr/>
        </p:nvSpPr>
        <p:spPr bwMode="auto">
          <a:xfrm>
            <a:off x="3375025" y="1631950"/>
            <a:ext cx="193675" cy="192088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8445" name="Rectangle 16"/>
          <p:cNvSpPr>
            <a:spLocks noChangeArrowheads="1"/>
          </p:cNvSpPr>
          <p:nvPr/>
        </p:nvSpPr>
        <p:spPr bwMode="auto">
          <a:xfrm>
            <a:off x="3490913" y="1674813"/>
            <a:ext cx="508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fr-FR" sz="1000"/>
          </a:p>
        </p:txBody>
      </p:sp>
      <p:sp>
        <p:nvSpPr>
          <p:cNvPr id="18446" name="Rectangle 17"/>
          <p:cNvSpPr>
            <a:spLocks noChangeArrowheads="1"/>
          </p:cNvSpPr>
          <p:nvPr/>
        </p:nvSpPr>
        <p:spPr bwMode="auto">
          <a:xfrm>
            <a:off x="2001838" y="1031875"/>
            <a:ext cx="193675" cy="192088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8447" name="Rectangle 18"/>
          <p:cNvSpPr>
            <a:spLocks noChangeArrowheads="1"/>
          </p:cNvSpPr>
          <p:nvPr/>
        </p:nvSpPr>
        <p:spPr bwMode="auto">
          <a:xfrm>
            <a:off x="2117725" y="1074738"/>
            <a:ext cx="508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fr-FR" sz="1000"/>
          </a:p>
        </p:txBody>
      </p:sp>
      <p:sp>
        <p:nvSpPr>
          <p:cNvPr id="18448" name="Rectangle 19"/>
          <p:cNvSpPr>
            <a:spLocks noChangeArrowheads="1"/>
          </p:cNvSpPr>
          <p:nvPr/>
        </p:nvSpPr>
        <p:spPr bwMode="auto">
          <a:xfrm>
            <a:off x="2216150" y="1754188"/>
            <a:ext cx="1084263" cy="206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8449" name="Freeform 20"/>
          <p:cNvSpPr>
            <a:spLocks/>
          </p:cNvSpPr>
          <p:nvPr/>
        </p:nvSpPr>
        <p:spPr bwMode="auto">
          <a:xfrm>
            <a:off x="1765300" y="909638"/>
            <a:ext cx="1831975" cy="866775"/>
          </a:xfrm>
          <a:custGeom>
            <a:avLst/>
            <a:gdLst>
              <a:gd name="T0" fmla="*/ 0 w 2308"/>
              <a:gd name="T1" fmla="*/ 0 h 1092"/>
              <a:gd name="T2" fmla="*/ 2147483647 w 2308"/>
              <a:gd name="T3" fmla="*/ 2147483647 h 1092"/>
              <a:gd name="T4" fmla="*/ 2147483647 w 2308"/>
              <a:gd name="T5" fmla="*/ 2147483647 h 1092"/>
              <a:gd name="T6" fmla="*/ 2147483647 w 2308"/>
              <a:gd name="T7" fmla="*/ 2147483647 h 1092"/>
              <a:gd name="T8" fmla="*/ 2147483647 w 2308"/>
              <a:gd name="T9" fmla="*/ 2147483647 h 1092"/>
              <a:gd name="T10" fmla="*/ 2147483647 w 2308"/>
              <a:gd name="T11" fmla="*/ 2147483647 h 1092"/>
              <a:gd name="T12" fmla="*/ 2147483647 w 2308"/>
              <a:gd name="T13" fmla="*/ 2147483647 h 1092"/>
              <a:gd name="T14" fmla="*/ 2147483647 w 2308"/>
              <a:gd name="T15" fmla="*/ 2147483647 h 1092"/>
              <a:gd name="T16" fmla="*/ 2147483647 w 2308"/>
              <a:gd name="T17" fmla="*/ 2147483647 h 1092"/>
              <a:gd name="T18" fmla="*/ 2147483647 w 2308"/>
              <a:gd name="T19" fmla="*/ 2147483647 h 1092"/>
              <a:gd name="T20" fmla="*/ 2147483647 w 2308"/>
              <a:gd name="T21" fmla="*/ 2147483647 h 1092"/>
              <a:gd name="T22" fmla="*/ 2147483647 w 2308"/>
              <a:gd name="T23" fmla="*/ 2147483647 h 1092"/>
              <a:gd name="T24" fmla="*/ 2147483647 w 2308"/>
              <a:gd name="T25" fmla="*/ 2147483647 h 1092"/>
              <a:gd name="T26" fmla="*/ 2147483647 w 2308"/>
              <a:gd name="T27" fmla="*/ 2147483647 h 1092"/>
              <a:gd name="T28" fmla="*/ 2147483647 w 2308"/>
              <a:gd name="T29" fmla="*/ 2147483647 h 1092"/>
              <a:gd name="T30" fmla="*/ 2147483647 w 2308"/>
              <a:gd name="T31" fmla="*/ 2147483647 h 1092"/>
              <a:gd name="T32" fmla="*/ 2147483647 w 2308"/>
              <a:gd name="T33" fmla="*/ 2147483647 h 1092"/>
              <a:gd name="T34" fmla="*/ 2147483647 w 2308"/>
              <a:gd name="T35" fmla="*/ 2147483647 h 1092"/>
              <a:gd name="T36" fmla="*/ 2147483647 w 2308"/>
              <a:gd name="T37" fmla="*/ 2147483647 h 1092"/>
              <a:gd name="T38" fmla="*/ 2147483647 w 2308"/>
              <a:gd name="T39" fmla="*/ 2147483647 h 1092"/>
              <a:gd name="T40" fmla="*/ 2147483647 w 2308"/>
              <a:gd name="T41" fmla="*/ 2147483647 h 1092"/>
              <a:gd name="T42" fmla="*/ 2147483647 w 2308"/>
              <a:gd name="T43" fmla="*/ 2147483647 h 1092"/>
              <a:gd name="T44" fmla="*/ 2147483647 w 2308"/>
              <a:gd name="T45" fmla="*/ 2147483647 h 1092"/>
              <a:gd name="T46" fmla="*/ 2147483647 w 2308"/>
              <a:gd name="T47" fmla="*/ 2147483647 h 1092"/>
              <a:gd name="T48" fmla="*/ 2147483647 w 2308"/>
              <a:gd name="T49" fmla="*/ 2147483647 h 1092"/>
              <a:gd name="T50" fmla="*/ 2147483647 w 2308"/>
              <a:gd name="T51" fmla="*/ 2147483647 h 1092"/>
              <a:gd name="T52" fmla="*/ 2147483647 w 2308"/>
              <a:gd name="T53" fmla="*/ 2147483647 h 1092"/>
              <a:gd name="T54" fmla="*/ 2147483647 w 2308"/>
              <a:gd name="T55" fmla="*/ 2147483647 h 1092"/>
              <a:gd name="T56" fmla="*/ 2147483647 w 2308"/>
              <a:gd name="T57" fmla="*/ 2147483647 h 1092"/>
              <a:gd name="T58" fmla="*/ 2147483647 w 2308"/>
              <a:gd name="T59" fmla="*/ 2147483647 h 1092"/>
              <a:gd name="T60" fmla="*/ 2147483647 w 2308"/>
              <a:gd name="T61" fmla="*/ 2147483647 h 1092"/>
              <a:gd name="T62" fmla="*/ 2147483647 w 2308"/>
              <a:gd name="T63" fmla="*/ 2147483647 h 1092"/>
              <a:gd name="T64" fmla="*/ 2147483647 w 2308"/>
              <a:gd name="T65" fmla="*/ 2147483647 h 10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308" h="1092">
                <a:moveTo>
                  <a:pt x="0" y="0"/>
                </a:moveTo>
                <a:lnTo>
                  <a:pt x="5" y="58"/>
                </a:lnTo>
                <a:lnTo>
                  <a:pt x="15" y="117"/>
                </a:lnTo>
                <a:lnTo>
                  <a:pt x="32" y="174"/>
                </a:lnTo>
                <a:lnTo>
                  <a:pt x="53" y="229"/>
                </a:lnTo>
                <a:lnTo>
                  <a:pt x="80" y="283"/>
                </a:lnTo>
                <a:lnTo>
                  <a:pt x="111" y="337"/>
                </a:lnTo>
                <a:lnTo>
                  <a:pt x="148" y="389"/>
                </a:lnTo>
                <a:lnTo>
                  <a:pt x="190" y="440"/>
                </a:lnTo>
                <a:lnTo>
                  <a:pt x="237" y="490"/>
                </a:lnTo>
                <a:lnTo>
                  <a:pt x="289" y="538"/>
                </a:lnTo>
                <a:lnTo>
                  <a:pt x="345" y="584"/>
                </a:lnTo>
                <a:lnTo>
                  <a:pt x="405" y="629"/>
                </a:lnTo>
                <a:lnTo>
                  <a:pt x="470" y="672"/>
                </a:lnTo>
                <a:lnTo>
                  <a:pt x="538" y="714"/>
                </a:lnTo>
                <a:lnTo>
                  <a:pt x="611" y="753"/>
                </a:lnTo>
                <a:lnTo>
                  <a:pt x="688" y="792"/>
                </a:lnTo>
                <a:lnTo>
                  <a:pt x="767" y="828"/>
                </a:lnTo>
                <a:lnTo>
                  <a:pt x="851" y="861"/>
                </a:lnTo>
                <a:lnTo>
                  <a:pt x="938" y="894"/>
                </a:lnTo>
                <a:lnTo>
                  <a:pt x="1028" y="924"/>
                </a:lnTo>
                <a:lnTo>
                  <a:pt x="1122" y="951"/>
                </a:lnTo>
                <a:lnTo>
                  <a:pt x="1218" y="976"/>
                </a:lnTo>
                <a:lnTo>
                  <a:pt x="1317" y="999"/>
                </a:lnTo>
                <a:lnTo>
                  <a:pt x="1418" y="1020"/>
                </a:lnTo>
                <a:lnTo>
                  <a:pt x="1522" y="1038"/>
                </a:lnTo>
                <a:lnTo>
                  <a:pt x="1628" y="1054"/>
                </a:lnTo>
                <a:lnTo>
                  <a:pt x="1737" y="1066"/>
                </a:lnTo>
                <a:lnTo>
                  <a:pt x="1848" y="1077"/>
                </a:lnTo>
                <a:lnTo>
                  <a:pt x="1961" y="1084"/>
                </a:lnTo>
                <a:lnTo>
                  <a:pt x="2074" y="1090"/>
                </a:lnTo>
                <a:lnTo>
                  <a:pt x="2191" y="1092"/>
                </a:lnTo>
                <a:lnTo>
                  <a:pt x="2308" y="109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450" name="Freeform 22"/>
          <p:cNvSpPr>
            <a:spLocks/>
          </p:cNvSpPr>
          <p:nvPr/>
        </p:nvSpPr>
        <p:spPr bwMode="auto">
          <a:xfrm>
            <a:off x="2051050" y="230188"/>
            <a:ext cx="1831975" cy="866775"/>
          </a:xfrm>
          <a:custGeom>
            <a:avLst/>
            <a:gdLst>
              <a:gd name="T0" fmla="*/ 0 w 2307"/>
              <a:gd name="T1" fmla="*/ 0 h 1092"/>
              <a:gd name="T2" fmla="*/ 2147483647 w 2307"/>
              <a:gd name="T3" fmla="*/ 2147483647 h 1092"/>
              <a:gd name="T4" fmla="*/ 2147483647 w 2307"/>
              <a:gd name="T5" fmla="*/ 2147483647 h 1092"/>
              <a:gd name="T6" fmla="*/ 2147483647 w 2307"/>
              <a:gd name="T7" fmla="*/ 2147483647 h 1092"/>
              <a:gd name="T8" fmla="*/ 2147483647 w 2307"/>
              <a:gd name="T9" fmla="*/ 2147483647 h 1092"/>
              <a:gd name="T10" fmla="*/ 2147483647 w 2307"/>
              <a:gd name="T11" fmla="*/ 2147483647 h 1092"/>
              <a:gd name="T12" fmla="*/ 2147483647 w 2307"/>
              <a:gd name="T13" fmla="*/ 2147483647 h 1092"/>
              <a:gd name="T14" fmla="*/ 2147483647 w 2307"/>
              <a:gd name="T15" fmla="*/ 2147483647 h 1092"/>
              <a:gd name="T16" fmla="*/ 2147483647 w 2307"/>
              <a:gd name="T17" fmla="*/ 2147483647 h 1092"/>
              <a:gd name="T18" fmla="*/ 2147483647 w 2307"/>
              <a:gd name="T19" fmla="*/ 2147483647 h 1092"/>
              <a:gd name="T20" fmla="*/ 2147483647 w 2307"/>
              <a:gd name="T21" fmla="*/ 2147483647 h 1092"/>
              <a:gd name="T22" fmla="*/ 2147483647 w 2307"/>
              <a:gd name="T23" fmla="*/ 2147483647 h 1092"/>
              <a:gd name="T24" fmla="*/ 2147483647 w 2307"/>
              <a:gd name="T25" fmla="*/ 2147483647 h 1092"/>
              <a:gd name="T26" fmla="*/ 2147483647 w 2307"/>
              <a:gd name="T27" fmla="*/ 2147483647 h 1092"/>
              <a:gd name="T28" fmla="*/ 2147483647 w 2307"/>
              <a:gd name="T29" fmla="*/ 2147483647 h 1092"/>
              <a:gd name="T30" fmla="*/ 2147483647 w 2307"/>
              <a:gd name="T31" fmla="*/ 2147483647 h 1092"/>
              <a:gd name="T32" fmla="*/ 2147483647 w 2307"/>
              <a:gd name="T33" fmla="*/ 2147483647 h 1092"/>
              <a:gd name="T34" fmla="*/ 2147483647 w 2307"/>
              <a:gd name="T35" fmla="*/ 2147483647 h 1092"/>
              <a:gd name="T36" fmla="*/ 2147483647 w 2307"/>
              <a:gd name="T37" fmla="*/ 2147483647 h 1092"/>
              <a:gd name="T38" fmla="*/ 2147483647 w 2307"/>
              <a:gd name="T39" fmla="*/ 2147483647 h 1092"/>
              <a:gd name="T40" fmla="*/ 2147483647 w 2307"/>
              <a:gd name="T41" fmla="*/ 2147483647 h 1092"/>
              <a:gd name="T42" fmla="*/ 2147483647 w 2307"/>
              <a:gd name="T43" fmla="*/ 2147483647 h 1092"/>
              <a:gd name="T44" fmla="*/ 2147483647 w 2307"/>
              <a:gd name="T45" fmla="*/ 2147483647 h 1092"/>
              <a:gd name="T46" fmla="*/ 2147483647 w 2307"/>
              <a:gd name="T47" fmla="*/ 2147483647 h 1092"/>
              <a:gd name="T48" fmla="*/ 2147483647 w 2307"/>
              <a:gd name="T49" fmla="*/ 2147483647 h 1092"/>
              <a:gd name="T50" fmla="*/ 2147483647 w 2307"/>
              <a:gd name="T51" fmla="*/ 2147483647 h 1092"/>
              <a:gd name="T52" fmla="*/ 2147483647 w 2307"/>
              <a:gd name="T53" fmla="*/ 2147483647 h 1092"/>
              <a:gd name="T54" fmla="*/ 2147483647 w 2307"/>
              <a:gd name="T55" fmla="*/ 2147483647 h 1092"/>
              <a:gd name="T56" fmla="*/ 2147483647 w 2307"/>
              <a:gd name="T57" fmla="*/ 2147483647 h 1092"/>
              <a:gd name="T58" fmla="*/ 2147483647 w 2307"/>
              <a:gd name="T59" fmla="*/ 2147483647 h 1092"/>
              <a:gd name="T60" fmla="*/ 2147483647 w 2307"/>
              <a:gd name="T61" fmla="*/ 2147483647 h 1092"/>
              <a:gd name="T62" fmla="*/ 2147483647 w 2307"/>
              <a:gd name="T63" fmla="*/ 2147483647 h 1092"/>
              <a:gd name="T64" fmla="*/ 2147483647 w 2307"/>
              <a:gd name="T65" fmla="*/ 2147483647 h 10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307" h="1092">
                <a:moveTo>
                  <a:pt x="0" y="0"/>
                </a:moveTo>
                <a:lnTo>
                  <a:pt x="4" y="59"/>
                </a:lnTo>
                <a:lnTo>
                  <a:pt x="15" y="117"/>
                </a:lnTo>
                <a:lnTo>
                  <a:pt x="31" y="174"/>
                </a:lnTo>
                <a:lnTo>
                  <a:pt x="52" y="229"/>
                </a:lnTo>
                <a:lnTo>
                  <a:pt x="79" y="283"/>
                </a:lnTo>
                <a:lnTo>
                  <a:pt x="110" y="337"/>
                </a:lnTo>
                <a:lnTo>
                  <a:pt x="148" y="390"/>
                </a:lnTo>
                <a:lnTo>
                  <a:pt x="190" y="441"/>
                </a:lnTo>
                <a:lnTo>
                  <a:pt x="236" y="490"/>
                </a:lnTo>
                <a:lnTo>
                  <a:pt x="289" y="538"/>
                </a:lnTo>
                <a:lnTo>
                  <a:pt x="344" y="584"/>
                </a:lnTo>
                <a:lnTo>
                  <a:pt x="404" y="629"/>
                </a:lnTo>
                <a:lnTo>
                  <a:pt x="470" y="673"/>
                </a:lnTo>
                <a:lnTo>
                  <a:pt x="537" y="715"/>
                </a:lnTo>
                <a:lnTo>
                  <a:pt x="611" y="754"/>
                </a:lnTo>
                <a:lnTo>
                  <a:pt x="687" y="793"/>
                </a:lnTo>
                <a:lnTo>
                  <a:pt x="766" y="829"/>
                </a:lnTo>
                <a:lnTo>
                  <a:pt x="850" y="861"/>
                </a:lnTo>
                <a:lnTo>
                  <a:pt x="937" y="894"/>
                </a:lnTo>
                <a:lnTo>
                  <a:pt x="1027" y="924"/>
                </a:lnTo>
                <a:lnTo>
                  <a:pt x="1121" y="951"/>
                </a:lnTo>
                <a:lnTo>
                  <a:pt x="1217" y="977"/>
                </a:lnTo>
                <a:lnTo>
                  <a:pt x="1316" y="999"/>
                </a:lnTo>
                <a:lnTo>
                  <a:pt x="1418" y="1020"/>
                </a:lnTo>
                <a:lnTo>
                  <a:pt x="1521" y="1038"/>
                </a:lnTo>
                <a:lnTo>
                  <a:pt x="1628" y="1055"/>
                </a:lnTo>
                <a:lnTo>
                  <a:pt x="1737" y="1067"/>
                </a:lnTo>
                <a:lnTo>
                  <a:pt x="1848" y="1077"/>
                </a:lnTo>
                <a:lnTo>
                  <a:pt x="1960" y="1085"/>
                </a:lnTo>
                <a:lnTo>
                  <a:pt x="2074" y="1091"/>
                </a:lnTo>
                <a:lnTo>
                  <a:pt x="2191" y="1092"/>
                </a:lnTo>
                <a:lnTo>
                  <a:pt x="2307" y="1091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451" name="Line 23"/>
          <p:cNvSpPr>
            <a:spLocks noChangeShapeType="1"/>
          </p:cNvSpPr>
          <p:nvPr/>
        </p:nvSpPr>
        <p:spPr bwMode="auto">
          <a:xfrm>
            <a:off x="1606550" y="263525"/>
            <a:ext cx="1588" cy="1654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452" name="Line 24"/>
          <p:cNvSpPr>
            <a:spLocks noChangeShapeType="1"/>
          </p:cNvSpPr>
          <p:nvPr/>
        </p:nvSpPr>
        <p:spPr bwMode="auto">
          <a:xfrm>
            <a:off x="1549400" y="1860550"/>
            <a:ext cx="24526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18453" name="Group 28"/>
          <p:cNvGrpSpPr>
            <a:grpSpLocks/>
          </p:cNvGrpSpPr>
          <p:nvPr/>
        </p:nvGrpSpPr>
        <p:grpSpPr bwMode="auto">
          <a:xfrm>
            <a:off x="2146300" y="595313"/>
            <a:ext cx="109538" cy="566737"/>
            <a:chOff x="1352" y="375"/>
            <a:chExt cx="69" cy="357"/>
          </a:xfrm>
        </p:grpSpPr>
        <p:sp>
          <p:nvSpPr>
            <p:cNvPr id="18558" name="Rectangle 25"/>
            <p:cNvSpPr>
              <a:spLocks noChangeArrowheads="1"/>
            </p:cNvSpPr>
            <p:nvPr/>
          </p:nvSpPr>
          <p:spPr bwMode="auto">
            <a:xfrm>
              <a:off x="1379" y="443"/>
              <a:ext cx="14" cy="2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18559" name="Oval 26"/>
            <p:cNvSpPr>
              <a:spLocks noChangeArrowheads="1"/>
            </p:cNvSpPr>
            <p:nvPr/>
          </p:nvSpPr>
          <p:spPr bwMode="auto">
            <a:xfrm>
              <a:off x="1355" y="667"/>
              <a:ext cx="65" cy="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18560" name="Freeform 27"/>
            <p:cNvSpPr>
              <a:spLocks/>
            </p:cNvSpPr>
            <p:nvPr/>
          </p:nvSpPr>
          <p:spPr bwMode="auto">
            <a:xfrm>
              <a:off x="1352" y="375"/>
              <a:ext cx="69" cy="70"/>
            </a:xfrm>
            <a:custGeom>
              <a:avLst/>
              <a:gdLst>
                <a:gd name="T0" fmla="*/ 8 w 140"/>
                <a:gd name="T1" fmla="*/ 9 h 139"/>
                <a:gd name="T2" fmla="*/ 4 w 140"/>
                <a:gd name="T3" fmla="*/ 0 h 139"/>
                <a:gd name="T4" fmla="*/ 0 w 140"/>
                <a:gd name="T5" fmla="*/ 9 h 139"/>
                <a:gd name="T6" fmla="*/ 8 w 140"/>
                <a:gd name="T7" fmla="*/ 9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0" h="139">
                  <a:moveTo>
                    <a:pt x="140" y="139"/>
                  </a:moveTo>
                  <a:lnTo>
                    <a:pt x="69" y="0"/>
                  </a:lnTo>
                  <a:lnTo>
                    <a:pt x="0" y="139"/>
                  </a:lnTo>
                  <a:lnTo>
                    <a:pt x="140" y="1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8454" name="Group 32"/>
          <p:cNvGrpSpPr>
            <a:grpSpLocks/>
          </p:cNvGrpSpPr>
          <p:nvPr/>
        </p:nvGrpSpPr>
        <p:grpSpPr bwMode="auto">
          <a:xfrm>
            <a:off x="3263900" y="1411288"/>
            <a:ext cx="109538" cy="334962"/>
            <a:chOff x="2056" y="889"/>
            <a:chExt cx="69" cy="211"/>
          </a:xfrm>
        </p:grpSpPr>
        <p:sp>
          <p:nvSpPr>
            <p:cNvPr id="18555" name="Rectangle 29"/>
            <p:cNvSpPr>
              <a:spLocks noChangeArrowheads="1"/>
            </p:cNvSpPr>
            <p:nvPr/>
          </p:nvSpPr>
          <p:spPr bwMode="auto">
            <a:xfrm>
              <a:off x="2083" y="920"/>
              <a:ext cx="14" cy="113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18556" name="Oval 30"/>
            <p:cNvSpPr>
              <a:spLocks noChangeArrowheads="1"/>
            </p:cNvSpPr>
            <p:nvPr/>
          </p:nvSpPr>
          <p:spPr bwMode="auto">
            <a:xfrm>
              <a:off x="2059" y="889"/>
              <a:ext cx="65" cy="65"/>
            </a:xfrm>
            <a:prstGeom prst="ellipse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18557" name="Freeform 31"/>
            <p:cNvSpPr>
              <a:spLocks/>
            </p:cNvSpPr>
            <p:nvPr/>
          </p:nvSpPr>
          <p:spPr bwMode="auto">
            <a:xfrm>
              <a:off x="2056" y="1031"/>
              <a:ext cx="69" cy="69"/>
            </a:xfrm>
            <a:custGeom>
              <a:avLst/>
              <a:gdLst>
                <a:gd name="T0" fmla="*/ 0 w 139"/>
                <a:gd name="T1" fmla="*/ 0 h 137"/>
                <a:gd name="T2" fmla="*/ 4 w 139"/>
                <a:gd name="T3" fmla="*/ 9 h 137"/>
                <a:gd name="T4" fmla="*/ 8 w 139"/>
                <a:gd name="T5" fmla="*/ 0 h 137"/>
                <a:gd name="T6" fmla="*/ 0 w 139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" h="137">
                  <a:moveTo>
                    <a:pt x="0" y="0"/>
                  </a:moveTo>
                  <a:lnTo>
                    <a:pt x="69" y="137"/>
                  </a:ln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8455" name="Group 36"/>
          <p:cNvGrpSpPr>
            <a:grpSpLocks/>
          </p:cNvGrpSpPr>
          <p:nvPr/>
        </p:nvGrpSpPr>
        <p:grpSpPr bwMode="auto">
          <a:xfrm>
            <a:off x="2176463" y="1119188"/>
            <a:ext cx="1195387" cy="682625"/>
            <a:chOff x="1371" y="705"/>
            <a:chExt cx="753" cy="430"/>
          </a:xfrm>
        </p:grpSpPr>
        <p:sp>
          <p:nvSpPr>
            <p:cNvPr id="18552" name="Freeform 33"/>
            <p:cNvSpPr>
              <a:spLocks/>
            </p:cNvSpPr>
            <p:nvPr/>
          </p:nvSpPr>
          <p:spPr bwMode="auto">
            <a:xfrm>
              <a:off x="1413" y="750"/>
              <a:ext cx="679" cy="357"/>
            </a:xfrm>
            <a:custGeom>
              <a:avLst/>
              <a:gdLst>
                <a:gd name="T0" fmla="*/ 85 w 1357"/>
                <a:gd name="T1" fmla="*/ 45 h 713"/>
                <a:gd name="T2" fmla="*/ 85 w 1357"/>
                <a:gd name="T3" fmla="*/ 43 h 713"/>
                <a:gd name="T4" fmla="*/ 79 w 1357"/>
                <a:gd name="T5" fmla="*/ 42 h 713"/>
                <a:gd name="T6" fmla="*/ 72 w 1357"/>
                <a:gd name="T7" fmla="*/ 41 h 713"/>
                <a:gd name="T8" fmla="*/ 66 w 1357"/>
                <a:gd name="T9" fmla="*/ 40 h 713"/>
                <a:gd name="T10" fmla="*/ 66 w 1357"/>
                <a:gd name="T11" fmla="*/ 41 h 713"/>
                <a:gd name="T12" fmla="*/ 66 w 1357"/>
                <a:gd name="T13" fmla="*/ 40 h 713"/>
                <a:gd name="T14" fmla="*/ 60 w 1357"/>
                <a:gd name="T15" fmla="*/ 39 h 713"/>
                <a:gd name="T16" fmla="*/ 54 w 1357"/>
                <a:gd name="T17" fmla="*/ 37 h 713"/>
                <a:gd name="T18" fmla="*/ 51 w 1357"/>
                <a:gd name="T19" fmla="*/ 36 h 713"/>
                <a:gd name="T20" fmla="*/ 48 w 1357"/>
                <a:gd name="T21" fmla="*/ 35 h 713"/>
                <a:gd name="T22" fmla="*/ 45 w 1357"/>
                <a:gd name="T23" fmla="*/ 34 h 713"/>
                <a:gd name="T24" fmla="*/ 42 w 1357"/>
                <a:gd name="T25" fmla="*/ 33 h 713"/>
                <a:gd name="T26" fmla="*/ 39 w 1357"/>
                <a:gd name="T27" fmla="*/ 31 h 713"/>
                <a:gd name="T28" fmla="*/ 36 w 1357"/>
                <a:gd name="T29" fmla="*/ 30 h 713"/>
                <a:gd name="T30" fmla="*/ 34 w 1357"/>
                <a:gd name="T31" fmla="*/ 29 h 713"/>
                <a:gd name="T32" fmla="*/ 31 w 1357"/>
                <a:gd name="T33" fmla="*/ 27 h 713"/>
                <a:gd name="T34" fmla="*/ 31 w 1357"/>
                <a:gd name="T35" fmla="*/ 28 h 713"/>
                <a:gd name="T36" fmla="*/ 32 w 1357"/>
                <a:gd name="T37" fmla="*/ 27 h 713"/>
                <a:gd name="T38" fmla="*/ 27 w 1357"/>
                <a:gd name="T39" fmla="*/ 24 h 713"/>
                <a:gd name="T40" fmla="*/ 23 w 1357"/>
                <a:gd name="T41" fmla="*/ 21 h 713"/>
                <a:gd name="T42" fmla="*/ 18 w 1357"/>
                <a:gd name="T43" fmla="*/ 17 h 713"/>
                <a:gd name="T44" fmla="*/ 14 w 1357"/>
                <a:gd name="T45" fmla="*/ 13 h 713"/>
                <a:gd name="T46" fmla="*/ 10 w 1357"/>
                <a:gd name="T47" fmla="*/ 9 h 713"/>
                <a:gd name="T48" fmla="*/ 6 w 1357"/>
                <a:gd name="T49" fmla="*/ 5 h 713"/>
                <a:gd name="T50" fmla="*/ 2 w 1357"/>
                <a:gd name="T51" fmla="*/ 0 h 713"/>
                <a:gd name="T52" fmla="*/ 0 w 1357"/>
                <a:gd name="T53" fmla="*/ 2 h 713"/>
                <a:gd name="T54" fmla="*/ 5 w 1357"/>
                <a:gd name="T55" fmla="*/ 6 h 713"/>
                <a:gd name="T56" fmla="*/ 9 w 1357"/>
                <a:gd name="T57" fmla="*/ 10 h 713"/>
                <a:gd name="T58" fmla="*/ 13 w 1357"/>
                <a:gd name="T59" fmla="*/ 14 h 713"/>
                <a:gd name="T60" fmla="*/ 17 w 1357"/>
                <a:gd name="T61" fmla="*/ 18 h 713"/>
                <a:gd name="T62" fmla="*/ 21 w 1357"/>
                <a:gd name="T63" fmla="*/ 22 h 713"/>
                <a:gd name="T64" fmla="*/ 26 w 1357"/>
                <a:gd name="T65" fmla="*/ 25 h 713"/>
                <a:gd name="T66" fmla="*/ 30 w 1357"/>
                <a:gd name="T67" fmla="*/ 28 h 713"/>
                <a:gd name="T68" fmla="*/ 31 w 1357"/>
                <a:gd name="T69" fmla="*/ 29 h 713"/>
                <a:gd name="T70" fmla="*/ 33 w 1357"/>
                <a:gd name="T71" fmla="*/ 30 h 713"/>
                <a:gd name="T72" fmla="*/ 35 w 1357"/>
                <a:gd name="T73" fmla="*/ 31 h 713"/>
                <a:gd name="T74" fmla="*/ 38 w 1357"/>
                <a:gd name="T75" fmla="*/ 33 h 713"/>
                <a:gd name="T76" fmla="*/ 41 w 1357"/>
                <a:gd name="T77" fmla="*/ 34 h 713"/>
                <a:gd name="T78" fmla="*/ 44 w 1357"/>
                <a:gd name="T79" fmla="*/ 36 h 713"/>
                <a:gd name="T80" fmla="*/ 47 w 1357"/>
                <a:gd name="T81" fmla="*/ 37 h 713"/>
                <a:gd name="T82" fmla="*/ 50 w 1357"/>
                <a:gd name="T83" fmla="*/ 38 h 713"/>
                <a:gd name="T84" fmla="*/ 53 w 1357"/>
                <a:gd name="T85" fmla="*/ 39 h 713"/>
                <a:gd name="T86" fmla="*/ 59 w 1357"/>
                <a:gd name="T87" fmla="*/ 40 h 713"/>
                <a:gd name="T88" fmla="*/ 66 w 1357"/>
                <a:gd name="T89" fmla="*/ 42 h 713"/>
                <a:gd name="T90" fmla="*/ 66 w 1357"/>
                <a:gd name="T91" fmla="*/ 42 h 713"/>
                <a:gd name="T92" fmla="*/ 72 w 1357"/>
                <a:gd name="T93" fmla="*/ 43 h 713"/>
                <a:gd name="T94" fmla="*/ 79 w 1357"/>
                <a:gd name="T95" fmla="*/ 44 h 713"/>
                <a:gd name="T96" fmla="*/ 85 w 1357"/>
                <a:gd name="T97" fmla="*/ 45 h 7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57" h="713">
                  <a:moveTo>
                    <a:pt x="1353" y="713"/>
                  </a:moveTo>
                  <a:lnTo>
                    <a:pt x="1357" y="687"/>
                  </a:lnTo>
                  <a:lnTo>
                    <a:pt x="1251" y="669"/>
                  </a:lnTo>
                  <a:lnTo>
                    <a:pt x="1147" y="653"/>
                  </a:lnTo>
                  <a:lnTo>
                    <a:pt x="1046" y="633"/>
                  </a:lnTo>
                  <a:lnTo>
                    <a:pt x="1046" y="647"/>
                  </a:lnTo>
                  <a:lnTo>
                    <a:pt x="1052" y="635"/>
                  </a:lnTo>
                  <a:lnTo>
                    <a:pt x="951" y="612"/>
                  </a:lnTo>
                  <a:lnTo>
                    <a:pt x="851" y="586"/>
                  </a:lnTo>
                  <a:lnTo>
                    <a:pt x="803" y="571"/>
                  </a:lnTo>
                  <a:lnTo>
                    <a:pt x="755" y="554"/>
                  </a:lnTo>
                  <a:lnTo>
                    <a:pt x="707" y="536"/>
                  </a:lnTo>
                  <a:lnTo>
                    <a:pt x="661" y="517"/>
                  </a:lnTo>
                  <a:lnTo>
                    <a:pt x="614" y="494"/>
                  </a:lnTo>
                  <a:lnTo>
                    <a:pt x="571" y="472"/>
                  </a:lnTo>
                  <a:lnTo>
                    <a:pt x="530" y="449"/>
                  </a:lnTo>
                  <a:lnTo>
                    <a:pt x="493" y="425"/>
                  </a:lnTo>
                  <a:lnTo>
                    <a:pt x="488" y="439"/>
                  </a:lnTo>
                  <a:lnTo>
                    <a:pt x="497" y="428"/>
                  </a:lnTo>
                  <a:lnTo>
                    <a:pt x="426" y="379"/>
                  </a:lnTo>
                  <a:lnTo>
                    <a:pt x="354" y="323"/>
                  </a:lnTo>
                  <a:lnTo>
                    <a:pt x="285" y="264"/>
                  </a:lnTo>
                  <a:lnTo>
                    <a:pt x="216" y="202"/>
                  </a:lnTo>
                  <a:lnTo>
                    <a:pt x="150" y="136"/>
                  </a:lnTo>
                  <a:lnTo>
                    <a:pt x="84" y="69"/>
                  </a:lnTo>
                  <a:lnTo>
                    <a:pt x="20" y="0"/>
                  </a:lnTo>
                  <a:lnTo>
                    <a:pt x="0" y="18"/>
                  </a:lnTo>
                  <a:lnTo>
                    <a:pt x="65" y="88"/>
                  </a:lnTo>
                  <a:lnTo>
                    <a:pt x="131" y="156"/>
                  </a:lnTo>
                  <a:lnTo>
                    <a:pt x="196" y="222"/>
                  </a:lnTo>
                  <a:lnTo>
                    <a:pt x="265" y="283"/>
                  </a:lnTo>
                  <a:lnTo>
                    <a:pt x="334" y="343"/>
                  </a:lnTo>
                  <a:lnTo>
                    <a:pt x="406" y="398"/>
                  </a:lnTo>
                  <a:lnTo>
                    <a:pt x="478" y="448"/>
                  </a:lnTo>
                  <a:lnTo>
                    <a:pt x="482" y="451"/>
                  </a:lnTo>
                  <a:lnTo>
                    <a:pt x="520" y="475"/>
                  </a:lnTo>
                  <a:lnTo>
                    <a:pt x="557" y="496"/>
                  </a:lnTo>
                  <a:lnTo>
                    <a:pt x="604" y="520"/>
                  </a:lnTo>
                  <a:lnTo>
                    <a:pt x="650" y="542"/>
                  </a:lnTo>
                  <a:lnTo>
                    <a:pt x="697" y="562"/>
                  </a:lnTo>
                  <a:lnTo>
                    <a:pt x="745" y="580"/>
                  </a:lnTo>
                  <a:lnTo>
                    <a:pt x="792" y="596"/>
                  </a:lnTo>
                  <a:lnTo>
                    <a:pt x="840" y="611"/>
                  </a:lnTo>
                  <a:lnTo>
                    <a:pt x="941" y="638"/>
                  </a:lnTo>
                  <a:lnTo>
                    <a:pt x="1041" y="660"/>
                  </a:lnTo>
                  <a:lnTo>
                    <a:pt x="1046" y="660"/>
                  </a:lnTo>
                  <a:lnTo>
                    <a:pt x="1147" y="680"/>
                  </a:lnTo>
                  <a:lnTo>
                    <a:pt x="1251" y="696"/>
                  </a:lnTo>
                  <a:lnTo>
                    <a:pt x="1353" y="713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53" name="Freeform 34"/>
            <p:cNvSpPr>
              <a:spLocks/>
            </p:cNvSpPr>
            <p:nvPr/>
          </p:nvSpPr>
          <p:spPr bwMode="auto">
            <a:xfrm>
              <a:off x="2056" y="1066"/>
              <a:ext cx="68" cy="69"/>
            </a:xfrm>
            <a:custGeom>
              <a:avLst/>
              <a:gdLst>
                <a:gd name="T0" fmla="*/ 0 w 136"/>
                <a:gd name="T1" fmla="*/ 4 h 136"/>
                <a:gd name="T2" fmla="*/ 4 w 136"/>
                <a:gd name="T3" fmla="*/ 9 h 136"/>
                <a:gd name="T4" fmla="*/ 9 w 136"/>
                <a:gd name="T5" fmla="*/ 5 h 136"/>
                <a:gd name="T6" fmla="*/ 5 w 136"/>
                <a:gd name="T7" fmla="*/ 0 h 136"/>
                <a:gd name="T8" fmla="*/ 0 w 136"/>
                <a:gd name="T9" fmla="*/ 4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136">
                  <a:moveTo>
                    <a:pt x="0" y="57"/>
                  </a:moveTo>
                  <a:lnTo>
                    <a:pt x="57" y="136"/>
                  </a:lnTo>
                  <a:lnTo>
                    <a:pt x="136" y="79"/>
                  </a:lnTo>
                  <a:lnTo>
                    <a:pt x="79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54" name="Freeform 35"/>
            <p:cNvSpPr>
              <a:spLocks/>
            </p:cNvSpPr>
            <p:nvPr/>
          </p:nvSpPr>
          <p:spPr bwMode="auto">
            <a:xfrm>
              <a:off x="1371" y="705"/>
              <a:ext cx="74" cy="75"/>
            </a:xfrm>
            <a:custGeom>
              <a:avLst/>
              <a:gdLst>
                <a:gd name="T0" fmla="*/ 10 w 147"/>
                <a:gd name="T1" fmla="*/ 4 h 149"/>
                <a:gd name="T2" fmla="*/ 0 w 147"/>
                <a:gd name="T3" fmla="*/ 0 h 149"/>
                <a:gd name="T4" fmla="*/ 3 w 147"/>
                <a:gd name="T5" fmla="*/ 10 h 149"/>
                <a:gd name="T6" fmla="*/ 10 w 147"/>
                <a:gd name="T7" fmla="*/ 4 h 1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" h="149">
                  <a:moveTo>
                    <a:pt x="147" y="55"/>
                  </a:moveTo>
                  <a:lnTo>
                    <a:pt x="0" y="0"/>
                  </a:lnTo>
                  <a:lnTo>
                    <a:pt x="45" y="149"/>
                  </a:lnTo>
                  <a:lnTo>
                    <a:pt x="147" y="55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8456" name="Group 40"/>
          <p:cNvGrpSpPr>
            <a:grpSpLocks/>
          </p:cNvGrpSpPr>
          <p:nvPr/>
        </p:nvGrpSpPr>
        <p:grpSpPr bwMode="auto">
          <a:xfrm>
            <a:off x="2151063" y="519113"/>
            <a:ext cx="1190625" cy="954087"/>
            <a:chOff x="1355" y="327"/>
            <a:chExt cx="750" cy="601"/>
          </a:xfrm>
        </p:grpSpPr>
        <p:sp>
          <p:nvSpPr>
            <p:cNvPr id="18549" name="Freeform 37"/>
            <p:cNvSpPr>
              <a:spLocks/>
            </p:cNvSpPr>
            <p:nvPr/>
          </p:nvSpPr>
          <p:spPr bwMode="auto">
            <a:xfrm>
              <a:off x="1380" y="356"/>
              <a:ext cx="664" cy="546"/>
            </a:xfrm>
            <a:custGeom>
              <a:avLst/>
              <a:gdLst>
                <a:gd name="T0" fmla="*/ 2 w 1327"/>
                <a:gd name="T1" fmla="*/ 0 h 1091"/>
                <a:gd name="T2" fmla="*/ 0 w 1327"/>
                <a:gd name="T3" fmla="*/ 1 h 1091"/>
                <a:gd name="T4" fmla="*/ 4 w 1327"/>
                <a:gd name="T5" fmla="*/ 7 h 1091"/>
                <a:gd name="T6" fmla="*/ 7 w 1327"/>
                <a:gd name="T7" fmla="*/ 13 h 1091"/>
                <a:gd name="T8" fmla="*/ 10 w 1327"/>
                <a:gd name="T9" fmla="*/ 19 h 1091"/>
                <a:gd name="T10" fmla="*/ 14 w 1327"/>
                <a:gd name="T11" fmla="*/ 25 h 1091"/>
                <a:gd name="T12" fmla="*/ 14 w 1327"/>
                <a:gd name="T13" fmla="*/ 25 h 1091"/>
                <a:gd name="T14" fmla="*/ 16 w 1327"/>
                <a:gd name="T15" fmla="*/ 28 h 1091"/>
                <a:gd name="T16" fmla="*/ 18 w 1327"/>
                <a:gd name="T17" fmla="*/ 31 h 1091"/>
                <a:gd name="T18" fmla="*/ 20 w 1327"/>
                <a:gd name="T19" fmla="*/ 33 h 1091"/>
                <a:gd name="T20" fmla="*/ 22 w 1327"/>
                <a:gd name="T21" fmla="*/ 36 h 1091"/>
                <a:gd name="T22" fmla="*/ 24 w 1327"/>
                <a:gd name="T23" fmla="*/ 38 h 1091"/>
                <a:gd name="T24" fmla="*/ 27 w 1327"/>
                <a:gd name="T25" fmla="*/ 41 h 1091"/>
                <a:gd name="T26" fmla="*/ 29 w 1327"/>
                <a:gd name="T27" fmla="*/ 43 h 1091"/>
                <a:gd name="T28" fmla="*/ 32 w 1327"/>
                <a:gd name="T29" fmla="*/ 45 h 1091"/>
                <a:gd name="T30" fmla="*/ 34 w 1327"/>
                <a:gd name="T31" fmla="*/ 47 h 1091"/>
                <a:gd name="T32" fmla="*/ 35 w 1327"/>
                <a:gd name="T33" fmla="*/ 47 h 1091"/>
                <a:gd name="T34" fmla="*/ 37 w 1327"/>
                <a:gd name="T35" fmla="*/ 49 h 1091"/>
                <a:gd name="T36" fmla="*/ 40 w 1327"/>
                <a:gd name="T37" fmla="*/ 51 h 1091"/>
                <a:gd name="T38" fmla="*/ 43 w 1327"/>
                <a:gd name="T39" fmla="*/ 52 h 1091"/>
                <a:gd name="T40" fmla="*/ 47 w 1327"/>
                <a:gd name="T41" fmla="*/ 54 h 1091"/>
                <a:gd name="T42" fmla="*/ 50 w 1327"/>
                <a:gd name="T43" fmla="*/ 56 h 1091"/>
                <a:gd name="T44" fmla="*/ 57 w 1327"/>
                <a:gd name="T45" fmla="*/ 59 h 1091"/>
                <a:gd name="T46" fmla="*/ 64 w 1327"/>
                <a:gd name="T47" fmla="*/ 61 h 1091"/>
                <a:gd name="T48" fmla="*/ 67 w 1327"/>
                <a:gd name="T49" fmla="*/ 63 h 1091"/>
                <a:gd name="T50" fmla="*/ 71 w 1327"/>
                <a:gd name="T51" fmla="*/ 64 h 1091"/>
                <a:gd name="T52" fmla="*/ 74 w 1327"/>
                <a:gd name="T53" fmla="*/ 65 h 1091"/>
                <a:gd name="T54" fmla="*/ 77 w 1327"/>
                <a:gd name="T55" fmla="*/ 67 h 1091"/>
                <a:gd name="T56" fmla="*/ 80 w 1327"/>
                <a:gd name="T57" fmla="*/ 68 h 1091"/>
                <a:gd name="T58" fmla="*/ 83 w 1327"/>
                <a:gd name="T59" fmla="*/ 69 h 1091"/>
                <a:gd name="T60" fmla="*/ 83 w 1327"/>
                <a:gd name="T61" fmla="*/ 67 h 1091"/>
                <a:gd name="T62" fmla="*/ 81 w 1327"/>
                <a:gd name="T63" fmla="*/ 66 h 1091"/>
                <a:gd name="T64" fmla="*/ 78 w 1327"/>
                <a:gd name="T65" fmla="*/ 65 h 1091"/>
                <a:gd name="T66" fmla="*/ 75 w 1327"/>
                <a:gd name="T67" fmla="*/ 64 h 1091"/>
                <a:gd name="T68" fmla="*/ 71 w 1327"/>
                <a:gd name="T69" fmla="*/ 63 h 1091"/>
                <a:gd name="T70" fmla="*/ 68 w 1327"/>
                <a:gd name="T71" fmla="*/ 61 h 1091"/>
                <a:gd name="T72" fmla="*/ 65 w 1327"/>
                <a:gd name="T73" fmla="*/ 60 h 1091"/>
                <a:gd name="T74" fmla="*/ 57 w 1327"/>
                <a:gd name="T75" fmla="*/ 57 h 1091"/>
                <a:gd name="T76" fmla="*/ 51 w 1327"/>
                <a:gd name="T77" fmla="*/ 54 h 1091"/>
                <a:gd name="T78" fmla="*/ 47 w 1327"/>
                <a:gd name="T79" fmla="*/ 52 h 1091"/>
                <a:gd name="T80" fmla="*/ 44 w 1327"/>
                <a:gd name="T81" fmla="*/ 51 h 1091"/>
                <a:gd name="T82" fmla="*/ 41 w 1327"/>
                <a:gd name="T83" fmla="*/ 49 h 1091"/>
                <a:gd name="T84" fmla="*/ 38 w 1327"/>
                <a:gd name="T85" fmla="*/ 47 h 1091"/>
                <a:gd name="T86" fmla="*/ 35 w 1327"/>
                <a:gd name="T87" fmla="*/ 46 h 1091"/>
                <a:gd name="T88" fmla="*/ 35 w 1327"/>
                <a:gd name="T89" fmla="*/ 47 h 1091"/>
                <a:gd name="T90" fmla="*/ 36 w 1327"/>
                <a:gd name="T91" fmla="*/ 46 h 1091"/>
                <a:gd name="T92" fmla="*/ 33 w 1327"/>
                <a:gd name="T93" fmla="*/ 44 h 1091"/>
                <a:gd name="T94" fmla="*/ 31 w 1327"/>
                <a:gd name="T95" fmla="*/ 42 h 1091"/>
                <a:gd name="T96" fmla="*/ 28 w 1327"/>
                <a:gd name="T97" fmla="*/ 40 h 1091"/>
                <a:gd name="T98" fmla="*/ 26 w 1327"/>
                <a:gd name="T99" fmla="*/ 37 h 1091"/>
                <a:gd name="T100" fmla="*/ 23 w 1327"/>
                <a:gd name="T101" fmla="*/ 35 h 1091"/>
                <a:gd name="T102" fmla="*/ 21 w 1327"/>
                <a:gd name="T103" fmla="*/ 32 h 1091"/>
                <a:gd name="T104" fmla="*/ 19 w 1327"/>
                <a:gd name="T105" fmla="*/ 29 h 1091"/>
                <a:gd name="T106" fmla="*/ 17 w 1327"/>
                <a:gd name="T107" fmla="*/ 27 h 1091"/>
                <a:gd name="T108" fmla="*/ 15 w 1327"/>
                <a:gd name="T109" fmla="*/ 24 h 1091"/>
                <a:gd name="T110" fmla="*/ 14 w 1327"/>
                <a:gd name="T111" fmla="*/ 24 h 1091"/>
                <a:gd name="T112" fmla="*/ 15 w 1327"/>
                <a:gd name="T113" fmla="*/ 24 h 1091"/>
                <a:gd name="T114" fmla="*/ 12 w 1327"/>
                <a:gd name="T115" fmla="*/ 18 h 1091"/>
                <a:gd name="T116" fmla="*/ 8 w 1327"/>
                <a:gd name="T117" fmla="*/ 13 h 1091"/>
                <a:gd name="T118" fmla="*/ 5 w 1327"/>
                <a:gd name="T119" fmla="*/ 7 h 1091"/>
                <a:gd name="T120" fmla="*/ 2 w 1327"/>
                <a:gd name="T121" fmla="*/ 0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7" h="1091">
                  <a:moveTo>
                    <a:pt x="24" y="0"/>
                  </a:moveTo>
                  <a:lnTo>
                    <a:pt x="0" y="12"/>
                  </a:lnTo>
                  <a:lnTo>
                    <a:pt x="50" y="108"/>
                  </a:lnTo>
                  <a:lnTo>
                    <a:pt x="101" y="203"/>
                  </a:lnTo>
                  <a:lnTo>
                    <a:pt x="153" y="298"/>
                  </a:lnTo>
                  <a:lnTo>
                    <a:pt x="211" y="389"/>
                  </a:lnTo>
                  <a:lnTo>
                    <a:pt x="214" y="394"/>
                  </a:lnTo>
                  <a:lnTo>
                    <a:pt x="244" y="437"/>
                  </a:lnTo>
                  <a:lnTo>
                    <a:pt x="276" y="482"/>
                  </a:lnTo>
                  <a:lnTo>
                    <a:pt x="309" y="524"/>
                  </a:lnTo>
                  <a:lnTo>
                    <a:pt x="345" y="566"/>
                  </a:lnTo>
                  <a:lnTo>
                    <a:pt x="382" y="606"/>
                  </a:lnTo>
                  <a:lnTo>
                    <a:pt x="421" y="645"/>
                  </a:lnTo>
                  <a:lnTo>
                    <a:pt x="462" y="683"/>
                  </a:lnTo>
                  <a:lnTo>
                    <a:pt x="508" y="719"/>
                  </a:lnTo>
                  <a:lnTo>
                    <a:pt x="544" y="746"/>
                  </a:lnTo>
                  <a:lnTo>
                    <a:pt x="548" y="749"/>
                  </a:lnTo>
                  <a:lnTo>
                    <a:pt x="592" y="777"/>
                  </a:lnTo>
                  <a:lnTo>
                    <a:pt x="637" y="804"/>
                  </a:lnTo>
                  <a:lnTo>
                    <a:pt x="686" y="831"/>
                  </a:lnTo>
                  <a:lnTo>
                    <a:pt x="737" y="856"/>
                  </a:lnTo>
                  <a:lnTo>
                    <a:pt x="791" y="882"/>
                  </a:lnTo>
                  <a:lnTo>
                    <a:pt x="902" y="931"/>
                  </a:lnTo>
                  <a:lnTo>
                    <a:pt x="1014" y="976"/>
                  </a:lnTo>
                  <a:lnTo>
                    <a:pt x="1070" y="999"/>
                  </a:lnTo>
                  <a:lnTo>
                    <a:pt x="1124" y="1020"/>
                  </a:lnTo>
                  <a:lnTo>
                    <a:pt x="1176" y="1039"/>
                  </a:lnTo>
                  <a:lnTo>
                    <a:pt x="1227" y="1057"/>
                  </a:lnTo>
                  <a:lnTo>
                    <a:pt x="1273" y="1075"/>
                  </a:lnTo>
                  <a:lnTo>
                    <a:pt x="1318" y="1091"/>
                  </a:lnTo>
                  <a:lnTo>
                    <a:pt x="1327" y="1066"/>
                  </a:lnTo>
                  <a:lnTo>
                    <a:pt x="1284" y="1050"/>
                  </a:lnTo>
                  <a:lnTo>
                    <a:pt x="1237" y="1032"/>
                  </a:lnTo>
                  <a:lnTo>
                    <a:pt x="1186" y="1014"/>
                  </a:lnTo>
                  <a:lnTo>
                    <a:pt x="1134" y="994"/>
                  </a:lnTo>
                  <a:lnTo>
                    <a:pt x="1080" y="973"/>
                  </a:lnTo>
                  <a:lnTo>
                    <a:pt x="1025" y="951"/>
                  </a:lnTo>
                  <a:lnTo>
                    <a:pt x="912" y="906"/>
                  </a:lnTo>
                  <a:lnTo>
                    <a:pt x="802" y="856"/>
                  </a:lnTo>
                  <a:lnTo>
                    <a:pt x="748" y="831"/>
                  </a:lnTo>
                  <a:lnTo>
                    <a:pt x="697" y="805"/>
                  </a:lnTo>
                  <a:lnTo>
                    <a:pt x="647" y="778"/>
                  </a:lnTo>
                  <a:lnTo>
                    <a:pt x="602" y="751"/>
                  </a:lnTo>
                  <a:lnTo>
                    <a:pt x="559" y="723"/>
                  </a:lnTo>
                  <a:lnTo>
                    <a:pt x="554" y="737"/>
                  </a:lnTo>
                  <a:lnTo>
                    <a:pt x="563" y="726"/>
                  </a:lnTo>
                  <a:lnTo>
                    <a:pt x="524" y="698"/>
                  </a:lnTo>
                  <a:lnTo>
                    <a:pt x="481" y="663"/>
                  </a:lnTo>
                  <a:lnTo>
                    <a:pt x="441" y="626"/>
                  </a:lnTo>
                  <a:lnTo>
                    <a:pt x="402" y="587"/>
                  </a:lnTo>
                  <a:lnTo>
                    <a:pt x="364" y="546"/>
                  </a:lnTo>
                  <a:lnTo>
                    <a:pt x="328" y="504"/>
                  </a:lnTo>
                  <a:lnTo>
                    <a:pt x="295" y="462"/>
                  </a:lnTo>
                  <a:lnTo>
                    <a:pt x="264" y="418"/>
                  </a:lnTo>
                  <a:lnTo>
                    <a:pt x="234" y="374"/>
                  </a:lnTo>
                  <a:lnTo>
                    <a:pt x="223" y="383"/>
                  </a:lnTo>
                  <a:lnTo>
                    <a:pt x="237" y="379"/>
                  </a:lnTo>
                  <a:lnTo>
                    <a:pt x="179" y="287"/>
                  </a:lnTo>
                  <a:lnTo>
                    <a:pt x="126" y="193"/>
                  </a:lnTo>
                  <a:lnTo>
                    <a:pt x="75" y="9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50" name="Oval 38"/>
            <p:cNvSpPr>
              <a:spLocks noChangeArrowheads="1"/>
            </p:cNvSpPr>
            <p:nvPr/>
          </p:nvSpPr>
          <p:spPr bwMode="auto">
            <a:xfrm>
              <a:off x="1355" y="327"/>
              <a:ext cx="65" cy="66"/>
            </a:xfrm>
            <a:prstGeom prst="ellipse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18551" name="Freeform 39"/>
            <p:cNvSpPr>
              <a:spLocks/>
            </p:cNvSpPr>
            <p:nvPr/>
          </p:nvSpPr>
          <p:spPr bwMode="auto">
            <a:xfrm>
              <a:off x="2028" y="863"/>
              <a:ext cx="77" cy="65"/>
            </a:xfrm>
            <a:custGeom>
              <a:avLst/>
              <a:gdLst>
                <a:gd name="T0" fmla="*/ 0 w 154"/>
                <a:gd name="T1" fmla="*/ 9 h 130"/>
                <a:gd name="T2" fmla="*/ 10 w 154"/>
                <a:gd name="T3" fmla="*/ 8 h 130"/>
                <a:gd name="T4" fmla="*/ 4 w 154"/>
                <a:gd name="T5" fmla="*/ 0 h 130"/>
                <a:gd name="T6" fmla="*/ 0 w 154"/>
                <a:gd name="T7" fmla="*/ 9 h 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" h="130">
                  <a:moveTo>
                    <a:pt x="0" y="130"/>
                  </a:moveTo>
                  <a:lnTo>
                    <a:pt x="154" y="115"/>
                  </a:lnTo>
                  <a:lnTo>
                    <a:pt x="51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8457" name="Group 69"/>
          <p:cNvGrpSpPr>
            <a:grpSpLocks/>
          </p:cNvGrpSpPr>
          <p:nvPr/>
        </p:nvGrpSpPr>
        <p:grpSpPr bwMode="auto">
          <a:xfrm>
            <a:off x="1887538" y="854075"/>
            <a:ext cx="460375" cy="74613"/>
            <a:chOff x="1189" y="538"/>
            <a:chExt cx="290" cy="47"/>
          </a:xfrm>
        </p:grpSpPr>
        <p:sp>
          <p:nvSpPr>
            <p:cNvPr id="18521" name="Freeform 41"/>
            <p:cNvSpPr>
              <a:spLocks/>
            </p:cNvSpPr>
            <p:nvPr/>
          </p:nvSpPr>
          <p:spPr bwMode="auto">
            <a:xfrm>
              <a:off x="1189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1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1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22" name="Freeform 42"/>
            <p:cNvSpPr>
              <a:spLocks/>
            </p:cNvSpPr>
            <p:nvPr/>
          </p:nvSpPr>
          <p:spPr bwMode="auto">
            <a:xfrm>
              <a:off x="1198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23" name="Freeform 43"/>
            <p:cNvSpPr>
              <a:spLocks/>
            </p:cNvSpPr>
            <p:nvPr/>
          </p:nvSpPr>
          <p:spPr bwMode="auto">
            <a:xfrm>
              <a:off x="1207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24" name="Freeform 44"/>
            <p:cNvSpPr>
              <a:spLocks/>
            </p:cNvSpPr>
            <p:nvPr/>
          </p:nvSpPr>
          <p:spPr bwMode="auto">
            <a:xfrm>
              <a:off x="1216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25" name="Freeform 45"/>
            <p:cNvSpPr>
              <a:spLocks/>
            </p:cNvSpPr>
            <p:nvPr/>
          </p:nvSpPr>
          <p:spPr bwMode="auto">
            <a:xfrm>
              <a:off x="1225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26" name="Freeform 46"/>
            <p:cNvSpPr>
              <a:spLocks/>
            </p:cNvSpPr>
            <p:nvPr/>
          </p:nvSpPr>
          <p:spPr bwMode="auto">
            <a:xfrm>
              <a:off x="1234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27" name="Freeform 47"/>
            <p:cNvSpPr>
              <a:spLocks/>
            </p:cNvSpPr>
            <p:nvPr/>
          </p:nvSpPr>
          <p:spPr bwMode="auto">
            <a:xfrm>
              <a:off x="1243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28" name="Freeform 48"/>
            <p:cNvSpPr>
              <a:spLocks/>
            </p:cNvSpPr>
            <p:nvPr/>
          </p:nvSpPr>
          <p:spPr bwMode="auto">
            <a:xfrm>
              <a:off x="1252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29" name="Freeform 49"/>
            <p:cNvSpPr>
              <a:spLocks/>
            </p:cNvSpPr>
            <p:nvPr/>
          </p:nvSpPr>
          <p:spPr bwMode="auto">
            <a:xfrm>
              <a:off x="1261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30" name="Freeform 50"/>
            <p:cNvSpPr>
              <a:spLocks/>
            </p:cNvSpPr>
            <p:nvPr/>
          </p:nvSpPr>
          <p:spPr bwMode="auto">
            <a:xfrm>
              <a:off x="1270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31" name="Freeform 51"/>
            <p:cNvSpPr>
              <a:spLocks/>
            </p:cNvSpPr>
            <p:nvPr/>
          </p:nvSpPr>
          <p:spPr bwMode="auto">
            <a:xfrm>
              <a:off x="1279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32" name="Freeform 52"/>
            <p:cNvSpPr>
              <a:spLocks/>
            </p:cNvSpPr>
            <p:nvPr/>
          </p:nvSpPr>
          <p:spPr bwMode="auto">
            <a:xfrm>
              <a:off x="1288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33" name="Freeform 53"/>
            <p:cNvSpPr>
              <a:spLocks/>
            </p:cNvSpPr>
            <p:nvPr/>
          </p:nvSpPr>
          <p:spPr bwMode="auto">
            <a:xfrm>
              <a:off x="1297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34" name="Freeform 54"/>
            <p:cNvSpPr>
              <a:spLocks/>
            </p:cNvSpPr>
            <p:nvPr/>
          </p:nvSpPr>
          <p:spPr bwMode="auto">
            <a:xfrm>
              <a:off x="1306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35" name="Freeform 55"/>
            <p:cNvSpPr>
              <a:spLocks/>
            </p:cNvSpPr>
            <p:nvPr/>
          </p:nvSpPr>
          <p:spPr bwMode="auto">
            <a:xfrm>
              <a:off x="1315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36" name="Freeform 56"/>
            <p:cNvSpPr>
              <a:spLocks/>
            </p:cNvSpPr>
            <p:nvPr/>
          </p:nvSpPr>
          <p:spPr bwMode="auto">
            <a:xfrm>
              <a:off x="1324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37" name="Freeform 57"/>
            <p:cNvSpPr>
              <a:spLocks/>
            </p:cNvSpPr>
            <p:nvPr/>
          </p:nvSpPr>
          <p:spPr bwMode="auto">
            <a:xfrm>
              <a:off x="1333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38" name="Freeform 58"/>
            <p:cNvSpPr>
              <a:spLocks/>
            </p:cNvSpPr>
            <p:nvPr/>
          </p:nvSpPr>
          <p:spPr bwMode="auto">
            <a:xfrm>
              <a:off x="1342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39" name="Freeform 59"/>
            <p:cNvSpPr>
              <a:spLocks/>
            </p:cNvSpPr>
            <p:nvPr/>
          </p:nvSpPr>
          <p:spPr bwMode="auto">
            <a:xfrm>
              <a:off x="1351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40" name="Freeform 60"/>
            <p:cNvSpPr>
              <a:spLocks/>
            </p:cNvSpPr>
            <p:nvPr/>
          </p:nvSpPr>
          <p:spPr bwMode="auto">
            <a:xfrm>
              <a:off x="1360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41" name="Freeform 61"/>
            <p:cNvSpPr>
              <a:spLocks/>
            </p:cNvSpPr>
            <p:nvPr/>
          </p:nvSpPr>
          <p:spPr bwMode="auto">
            <a:xfrm>
              <a:off x="1369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42" name="Freeform 62"/>
            <p:cNvSpPr>
              <a:spLocks/>
            </p:cNvSpPr>
            <p:nvPr/>
          </p:nvSpPr>
          <p:spPr bwMode="auto">
            <a:xfrm>
              <a:off x="1378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43" name="Freeform 63"/>
            <p:cNvSpPr>
              <a:spLocks/>
            </p:cNvSpPr>
            <p:nvPr/>
          </p:nvSpPr>
          <p:spPr bwMode="auto">
            <a:xfrm>
              <a:off x="1387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44" name="Freeform 64"/>
            <p:cNvSpPr>
              <a:spLocks/>
            </p:cNvSpPr>
            <p:nvPr/>
          </p:nvSpPr>
          <p:spPr bwMode="auto">
            <a:xfrm>
              <a:off x="1396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45" name="Freeform 65"/>
            <p:cNvSpPr>
              <a:spLocks/>
            </p:cNvSpPr>
            <p:nvPr/>
          </p:nvSpPr>
          <p:spPr bwMode="auto">
            <a:xfrm>
              <a:off x="1405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46" name="Freeform 66"/>
            <p:cNvSpPr>
              <a:spLocks/>
            </p:cNvSpPr>
            <p:nvPr/>
          </p:nvSpPr>
          <p:spPr bwMode="auto">
            <a:xfrm>
              <a:off x="1414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47" name="Freeform 67"/>
            <p:cNvSpPr>
              <a:spLocks/>
            </p:cNvSpPr>
            <p:nvPr/>
          </p:nvSpPr>
          <p:spPr bwMode="auto">
            <a:xfrm>
              <a:off x="1423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48" name="Freeform 68"/>
            <p:cNvSpPr>
              <a:spLocks/>
            </p:cNvSpPr>
            <p:nvPr/>
          </p:nvSpPr>
          <p:spPr bwMode="auto">
            <a:xfrm>
              <a:off x="1433" y="538"/>
              <a:ext cx="46" cy="47"/>
            </a:xfrm>
            <a:custGeom>
              <a:avLst/>
              <a:gdLst>
                <a:gd name="T0" fmla="*/ 0 w 93"/>
                <a:gd name="T1" fmla="*/ 6 h 94"/>
                <a:gd name="T2" fmla="*/ 5 w 93"/>
                <a:gd name="T3" fmla="*/ 3 h 94"/>
                <a:gd name="T4" fmla="*/ 0 w 93"/>
                <a:gd name="T5" fmla="*/ 0 h 94"/>
                <a:gd name="T6" fmla="*/ 0 w 93"/>
                <a:gd name="T7" fmla="*/ 6 h 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94">
                  <a:moveTo>
                    <a:pt x="0" y="94"/>
                  </a:moveTo>
                  <a:lnTo>
                    <a:pt x="93" y="46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8458" name="Group 94"/>
          <p:cNvGrpSpPr>
            <a:grpSpLocks/>
          </p:cNvGrpSpPr>
          <p:nvPr/>
        </p:nvGrpSpPr>
        <p:grpSpPr bwMode="auto">
          <a:xfrm>
            <a:off x="3200400" y="1538288"/>
            <a:ext cx="403225" cy="74612"/>
            <a:chOff x="2016" y="969"/>
            <a:chExt cx="254" cy="47"/>
          </a:xfrm>
        </p:grpSpPr>
        <p:sp>
          <p:nvSpPr>
            <p:cNvPr id="18497" name="Freeform 70"/>
            <p:cNvSpPr>
              <a:spLocks/>
            </p:cNvSpPr>
            <p:nvPr/>
          </p:nvSpPr>
          <p:spPr bwMode="auto">
            <a:xfrm>
              <a:off x="2016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498" name="Freeform 71"/>
            <p:cNvSpPr>
              <a:spLocks/>
            </p:cNvSpPr>
            <p:nvPr/>
          </p:nvSpPr>
          <p:spPr bwMode="auto">
            <a:xfrm>
              <a:off x="2025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499" name="Freeform 72"/>
            <p:cNvSpPr>
              <a:spLocks/>
            </p:cNvSpPr>
            <p:nvPr/>
          </p:nvSpPr>
          <p:spPr bwMode="auto">
            <a:xfrm>
              <a:off x="2034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00" name="Freeform 73"/>
            <p:cNvSpPr>
              <a:spLocks/>
            </p:cNvSpPr>
            <p:nvPr/>
          </p:nvSpPr>
          <p:spPr bwMode="auto">
            <a:xfrm>
              <a:off x="2043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01" name="Freeform 74"/>
            <p:cNvSpPr>
              <a:spLocks/>
            </p:cNvSpPr>
            <p:nvPr/>
          </p:nvSpPr>
          <p:spPr bwMode="auto">
            <a:xfrm>
              <a:off x="2052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02" name="Freeform 75"/>
            <p:cNvSpPr>
              <a:spLocks/>
            </p:cNvSpPr>
            <p:nvPr/>
          </p:nvSpPr>
          <p:spPr bwMode="auto">
            <a:xfrm>
              <a:off x="2061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03" name="Freeform 76"/>
            <p:cNvSpPr>
              <a:spLocks/>
            </p:cNvSpPr>
            <p:nvPr/>
          </p:nvSpPr>
          <p:spPr bwMode="auto">
            <a:xfrm>
              <a:off x="2070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04" name="Freeform 77"/>
            <p:cNvSpPr>
              <a:spLocks/>
            </p:cNvSpPr>
            <p:nvPr/>
          </p:nvSpPr>
          <p:spPr bwMode="auto">
            <a:xfrm>
              <a:off x="2079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05" name="Freeform 78"/>
            <p:cNvSpPr>
              <a:spLocks/>
            </p:cNvSpPr>
            <p:nvPr/>
          </p:nvSpPr>
          <p:spPr bwMode="auto">
            <a:xfrm>
              <a:off x="2088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06" name="Freeform 79"/>
            <p:cNvSpPr>
              <a:spLocks/>
            </p:cNvSpPr>
            <p:nvPr/>
          </p:nvSpPr>
          <p:spPr bwMode="auto">
            <a:xfrm>
              <a:off x="2097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07" name="Freeform 80"/>
            <p:cNvSpPr>
              <a:spLocks/>
            </p:cNvSpPr>
            <p:nvPr/>
          </p:nvSpPr>
          <p:spPr bwMode="auto">
            <a:xfrm>
              <a:off x="2106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08" name="Freeform 81"/>
            <p:cNvSpPr>
              <a:spLocks/>
            </p:cNvSpPr>
            <p:nvPr/>
          </p:nvSpPr>
          <p:spPr bwMode="auto">
            <a:xfrm>
              <a:off x="2115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09" name="Freeform 82"/>
            <p:cNvSpPr>
              <a:spLocks/>
            </p:cNvSpPr>
            <p:nvPr/>
          </p:nvSpPr>
          <p:spPr bwMode="auto">
            <a:xfrm>
              <a:off x="2124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10" name="Freeform 83"/>
            <p:cNvSpPr>
              <a:spLocks/>
            </p:cNvSpPr>
            <p:nvPr/>
          </p:nvSpPr>
          <p:spPr bwMode="auto">
            <a:xfrm>
              <a:off x="2133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11" name="Freeform 84"/>
            <p:cNvSpPr>
              <a:spLocks/>
            </p:cNvSpPr>
            <p:nvPr/>
          </p:nvSpPr>
          <p:spPr bwMode="auto">
            <a:xfrm>
              <a:off x="2142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12" name="Freeform 85"/>
            <p:cNvSpPr>
              <a:spLocks/>
            </p:cNvSpPr>
            <p:nvPr/>
          </p:nvSpPr>
          <p:spPr bwMode="auto">
            <a:xfrm>
              <a:off x="2151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13" name="Freeform 86"/>
            <p:cNvSpPr>
              <a:spLocks/>
            </p:cNvSpPr>
            <p:nvPr/>
          </p:nvSpPr>
          <p:spPr bwMode="auto">
            <a:xfrm>
              <a:off x="2160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14" name="Freeform 87"/>
            <p:cNvSpPr>
              <a:spLocks/>
            </p:cNvSpPr>
            <p:nvPr/>
          </p:nvSpPr>
          <p:spPr bwMode="auto">
            <a:xfrm>
              <a:off x="2169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15" name="Freeform 88"/>
            <p:cNvSpPr>
              <a:spLocks/>
            </p:cNvSpPr>
            <p:nvPr/>
          </p:nvSpPr>
          <p:spPr bwMode="auto">
            <a:xfrm>
              <a:off x="2178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16" name="Freeform 89"/>
            <p:cNvSpPr>
              <a:spLocks/>
            </p:cNvSpPr>
            <p:nvPr/>
          </p:nvSpPr>
          <p:spPr bwMode="auto">
            <a:xfrm>
              <a:off x="2187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17" name="Freeform 90"/>
            <p:cNvSpPr>
              <a:spLocks/>
            </p:cNvSpPr>
            <p:nvPr/>
          </p:nvSpPr>
          <p:spPr bwMode="auto">
            <a:xfrm>
              <a:off x="2196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18" name="Freeform 91"/>
            <p:cNvSpPr>
              <a:spLocks/>
            </p:cNvSpPr>
            <p:nvPr/>
          </p:nvSpPr>
          <p:spPr bwMode="auto">
            <a:xfrm>
              <a:off x="2205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19" name="Freeform 92"/>
            <p:cNvSpPr>
              <a:spLocks/>
            </p:cNvSpPr>
            <p:nvPr/>
          </p:nvSpPr>
          <p:spPr bwMode="auto">
            <a:xfrm>
              <a:off x="2214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520" name="Freeform 93"/>
            <p:cNvSpPr>
              <a:spLocks/>
            </p:cNvSpPr>
            <p:nvPr/>
          </p:nvSpPr>
          <p:spPr bwMode="auto">
            <a:xfrm>
              <a:off x="2223" y="969"/>
              <a:ext cx="47" cy="47"/>
            </a:xfrm>
            <a:custGeom>
              <a:avLst/>
              <a:gdLst>
                <a:gd name="T0" fmla="*/ 0 w 93"/>
                <a:gd name="T1" fmla="*/ 5 h 95"/>
                <a:gd name="T2" fmla="*/ 6 w 93"/>
                <a:gd name="T3" fmla="*/ 2 h 95"/>
                <a:gd name="T4" fmla="*/ 0 w 93"/>
                <a:gd name="T5" fmla="*/ 0 h 95"/>
                <a:gd name="T6" fmla="*/ 0 w 93"/>
                <a:gd name="T7" fmla="*/ 5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95">
                  <a:moveTo>
                    <a:pt x="0" y="95"/>
                  </a:moveTo>
                  <a:lnTo>
                    <a:pt x="93" y="47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8459" name="Group 98"/>
          <p:cNvGrpSpPr>
            <a:grpSpLocks/>
          </p:cNvGrpSpPr>
          <p:nvPr/>
        </p:nvGrpSpPr>
        <p:grpSpPr bwMode="auto">
          <a:xfrm>
            <a:off x="2462213" y="1725613"/>
            <a:ext cx="228600" cy="74612"/>
            <a:chOff x="1551" y="1087"/>
            <a:chExt cx="144" cy="47"/>
          </a:xfrm>
        </p:grpSpPr>
        <p:sp>
          <p:nvSpPr>
            <p:cNvPr id="18494" name="Line 95"/>
            <p:cNvSpPr>
              <a:spLocks noChangeShapeType="1"/>
            </p:cNvSpPr>
            <p:nvPr/>
          </p:nvSpPr>
          <p:spPr bwMode="auto">
            <a:xfrm>
              <a:off x="1596" y="1110"/>
              <a:ext cx="5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495" name="Freeform 96"/>
            <p:cNvSpPr>
              <a:spLocks/>
            </p:cNvSpPr>
            <p:nvPr/>
          </p:nvSpPr>
          <p:spPr bwMode="auto">
            <a:xfrm>
              <a:off x="1551" y="1087"/>
              <a:ext cx="47" cy="47"/>
            </a:xfrm>
            <a:custGeom>
              <a:avLst/>
              <a:gdLst>
                <a:gd name="T0" fmla="*/ 6 w 94"/>
                <a:gd name="T1" fmla="*/ 0 h 95"/>
                <a:gd name="T2" fmla="*/ 0 w 94"/>
                <a:gd name="T3" fmla="*/ 3 h 95"/>
                <a:gd name="T4" fmla="*/ 6 w 94"/>
                <a:gd name="T5" fmla="*/ 5 h 95"/>
                <a:gd name="T6" fmla="*/ 6 w 94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95">
                  <a:moveTo>
                    <a:pt x="94" y="0"/>
                  </a:moveTo>
                  <a:lnTo>
                    <a:pt x="0" y="48"/>
                  </a:lnTo>
                  <a:lnTo>
                    <a:pt x="94" y="9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8496" name="Freeform 97"/>
            <p:cNvSpPr>
              <a:spLocks/>
            </p:cNvSpPr>
            <p:nvPr/>
          </p:nvSpPr>
          <p:spPr bwMode="auto">
            <a:xfrm>
              <a:off x="1648" y="1087"/>
              <a:ext cx="47" cy="47"/>
            </a:xfrm>
            <a:custGeom>
              <a:avLst/>
              <a:gdLst>
                <a:gd name="T0" fmla="*/ 0 w 93"/>
                <a:gd name="T1" fmla="*/ 5 h 95"/>
                <a:gd name="T2" fmla="*/ 6 w 93"/>
                <a:gd name="T3" fmla="*/ 3 h 95"/>
                <a:gd name="T4" fmla="*/ 0 w 93"/>
                <a:gd name="T5" fmla="*/ 0 h 95"/>
                <a:gd name="T6" fmla="*/ 0 w 93"/>
                <a:gd name="T7" fmla="*/ 5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95">
                  <a:moveTo>
                    <a:pt x="0" y="95"/>
                  </a:moveTo>
                  <a:lnTo>
                    <a:pt x="93" y="48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8460" name="Line 99"/>
          <p:cNvSpPr>
            <a:spLocks noChangeShapeType="1"/>
          </p:cNvSpPr>
          <p:nvPr/>
        </p:nvSpPr>
        <p:spPr bwMode="auto">
          <a:xfrm>
            <a:off x="3317875" y="1803400"/>
            <a:ext cx="1588" cy="114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461" name="Line 100"/>
          <p:cNvSpPr>
            <a:spLocks noChangeShapeType="1"/>
          </p:cNvSpPr>
          <p:nvPr/>
        </p:nvSpPr>
        <p:spPr bwMode="auto">
          <a:xfrm>
            <a:off x="2176463" y="1803400"/>
            <a:ext cx="1587" cy="114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462" name="Line 101"/>
          <p:cNvSpPr>
            <a:spLocks noChangeShapeType="1"/>
          </p:cNvSpPr>
          <p:nvPr/>
        </p:nvSpPr>
        <p:spPr bwMode="auto">
          <a:xfrm flipH="1">
            <a:off x="1543050" y="1763713"/>
            <a:ext cx="1143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463" name="Rectangle 102"/>
          <p:cNvSpPr>
            <a:spLocks noChangeArrowheads="1"/>
          </p:cNvSpPr>
          <p:nvPr/>
        </p:nvSpPr>
        <p:spPr bwMode="auto">
          <a:xfrm>
            <a:off x="1349375" y="1641475"/>
            <a:ext cx="2619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8464" name="Rectangle 103"/>
          <p:cNvSpPr>
            <a:spLocks noChangeArrowheads="1"/>
          </p:cNvSpPr>
          <p:nvPr/>
        </p:nvSpPr>
        <p:spPr bwMode="auto">
          <a:xfrm>
            <a:off x="1473200" y="1685925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 altLang="fr-FR" sz="1000"/>
          </a:p>
        </p:txBody>
      </p:sp>
      <p:sp>
        <p:nvSpPr>
          <p:cNvPr id="18465" name="Rectangle 104"/>
          <p:cNvSpPr>
            <a:spLocks noChangeArrowheads="1"/>
          </p:cNvSpPr>
          <p:nvPr/>
        </p:nvSpPr>
        <p:spPr bwMode="auto">
          <a:xfrm>
            <a:off x="1535113" y="1766888"/>
            <a:ext cx="4445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en-US" altLang="fr-FR" sz="1000"/>
          </a:p>
        </p:txBody>
      </p:sp>
      <p:sp>
        <p:nvSpPr>
          <p:cNvPr id="18466" name="Rectangle 105"/>
          <p:cNvSpPr>
            <a:spLocks noChangeArrowheads="1"/>
          </p:cNvSpPr>
          <p:nvPr/>
        </p:nvSpPr>
        <p:spPr bwMode="auto">
          <a:xfrm>
            <a:off x="2051050" y="1925638"/>
            <a:ext cx="2619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8467" name="Rectangle 106"/>
          <p:cNvSpPr>
            <a:spLocks noChangeArrowheads="1"/>
          </p:cNvSpPr>
          <p:nvPr/>
        </p:nvSpPr>
        <p:spPr bwMode="auto">
          <a:xfrm>
            <a:off x="2174875" y="1970088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 altLang="fr-FR" sz="1000"/>
          </a:p>
        </p:txBody>
      </p:sp>
      <p:sp>
        <p:nvSpPr>
          <p:cNvPr id="18468" name="Rectangle 107"/>
          <p:cNvSpPr>
            <a:spLocks noChangeArrowheads="1"/>
          </p:cNvSpPr>
          <p:nvPr/>
        </p:nvSpPr>
        <p:spPr bwMode="auto">
          <a:xfrm>
            <a:off x="2236788" y="2051050"/>
            <a:ext cx="444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fr-FR" sz="1000"/>
          </a:p>
        </p:txBody>
      </p:sp>
      <p:sp>
        <p:nvSpPr>
          <p:cNvPr id="18469" name="Rectangle 108"/>
          <p:cNvSpPr>
            <a:spLocks noChangeArrowheads="1"/>
          </p:cNvSpPr>
          <p:nvPr/>
        </p:nvSpPr>
        <p:spPr bwMode="auto">
          <a:xfrm>
            <a:off x="3186113" y="1917700"/>
            <a:ext cx="261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8470" name="Rectangle 109"/>
          <p:cNvSpPr>
            <a:spLocks noChangeArrowheads="1"/>
          </p:cNvSpPr>
          <p:nvPr/>
        </p:nvSpPr>
        <p:spPr bwMode="auto">
          <a:xfrm>
            <a:off x="3309938" y="1962150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 altLang="fr-FR" sz="1000"/>
          </a:p>
        </p:txBody>
      </p:sp>
      <p:sp>
        <p:nvSpPr>
          <p:cNvPr id="18471" name="Rectangle 110"/>
          <p:cNvSpPr>
            <a:spLocks noChangeArrowheads="1"/>
          </p:cNvSpPr>
          <p:nvPr/>
        </p:nvSpPr>
        <p:spPr bwMode="auto">
          <a:xfrm>
            <a:off x="3371850" y="2043113"/>
            <a:ext cx="4445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fr-FR" sz="1000"/>
          </a:p>
        </p:txBody>
      </p:sp>
      <p:sp>
        <p:nvSpPr>
          <p:cNvPr id="18472" name="Rectangle 111"/>
          <p:cNvSpPr>
            <a:spLocks noChangeArrowheads="1"/>
          </p:cNvSpPr>
          <p:nvPr/>
        </p:nvSpPr>
        <p:spPr bwMode="auto">
          <a:xfrm>
            <a:off x="1720850" y="776288"/>
            <a:ext cx="303213" cy="236537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8473" name="Rectangle 112"/>
          <p:cNvSpPr>
            <a:spLocks noChangeArrowheads="1"/>
          </p:cNvSpPr>
          <p:nvPr/>
        </p:nvSpPr>
        <p:spPr bwMode="auto">
          <a:xfrm>
            <a:off x="1847850" y="823913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Q</a:t>
            </a:r>
            <a:endParaRPr lang="en-US" altLang="fr-FR" sz="1000"/>
          </a:p>
        </p:txBody>
      </p:sp>
      <p:sp>
        <p:nvSpPr>
          <p:cNvPr id="18474" name="Rectangle 113"/>
          <p:cNvSpPr>
            <a:spLocks noChangeArrowheads="1"/>
          </p:cNvSpPr>
          <p:nvPr/>
        </p:nvSpPr>
        <p:spPr bwMode="auto">
          <a:xfrm>
            <a:off x="1925638" y="904875"/>
            <a:ext cx="635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H</a:t>
            </a:r>
            <a:endParaRPr lang="en-US" altLang="fr-FR" sz="1000"/>
          </a:p>
        </p:txBody>
      </p:sp>
      <p:sp>
        <p:nvSpPr>
          <p:cNvPr id="18475" name="Rectangle 114"/>
          <p:cNvSpPr>
            <a:spLocks noChangeArrowheads="1"/>
          </p:cNvSpPr>
          <p:nvPr/>
        </p:nvSpPr>
        <p:spPr bwMode="auto">
          <a:xfrm>
            <a:off x="3603625" y="1460500"/>
            <a:ext cx="6858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8476" name="Rectangle 115"/>
          <p:cNvSpPr>
            <a:spLocks noChangeArrowheads="1"/>
          </p:cNvSpPr>
          <p:nvPr/>
        </p:nvSpPr>
        <p:spPr bwMode="auto">
          <a:xfrm>
            <a:off x="3727450" y="1504950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Q</a:t>
            </a:r>
            <a:endParaRPr lang="en-US" altLang="fr-FR" sz="1000"/>
          </a:p>
        </p:txBody>
      </p:sp>
      <p:sp>
        <p:nvSpPr>
          <p:cNvPr id="18477" name="Rectangle 116"/>
          <p:cNvSpPr>
            <a:spLocks noChangeArrowheads="1"/>
          </p:cNvSpPr>
          <p:nvPr/>
        </p:nvSpPr>
        <p:spPr bwMode="auto">
          <a:xfrm>
            <a:off x="3805238" y="1585913"/>
            <a:ext cx="103187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C  </a:t>
            </a:r>
            <a:endParaRPr lang="en-US" altLang="fr-FR" sz="1000"/>
          </a:p>
        </p:txBody>
      </p:sp>
      <p:sp>
        <p:nvSpPr>
          <p:cNvPr id="18478" name="Rectangle 117"/>
          <p:cNvSpPr>
            <a:spLocks noChangeArrowheads="1"/>
          </p:cNvSpPr>
          <p:nvPr/>
        </p:nvSpPr>
        <p:spPr bwMode="auto">
          <a:xfrm>
            <a:off x="3949700" y="1593850"/>
            <a:ext cx="27463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500">
                <a:solidFill>
                  <a:srgbClr val="000000"/>
                </a:solidFill>
                <a:latin typeface="Times New Roman" pitchFamily="18" charset="0"/>
              </a:rPr>
              <a:t>released to</a:t>
            </a:r>
            <a:endParaRPr lang="en-US" altLang="fr-FR" sz="1000"/>
          </a:p>
        </p:txBody>
      </p:sp>
      <p:sp>
        <p:nvSpPr>
          <p:cNvPr id="18479" name="Rectangle 118"/>
          <p:cNvSpPr>
            <a:spLocks noChangeArrowheads="1"/>
          </p:cNvSpPr>
          <p:nvPr/>
        </p:nvSpPr>
        <p:spPr bwMode="auto">
          <a:xfrm>
            <a:off x="3902075" y="1689100"/>
            <a:ext cx="3317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500">
                <a:solidFill>
                  <a:srgbClr val="000000"/>
                </a:solidFill>
                <a:latin typeface="Times New Roman" pitchFamily="18" charset="0"/>
              </a:rPr>
              <a:t>surroundings</a:t>
            </a:r>
            <a:endParaRPr lang="en-US" altLang="fr-FR" sz="1000"/>
          </a:p>
        </p:txBody>
      </p:sp>
      <p:sp>
        <p:nvSpPr>
          <p:cNvPr id="18480" name="Rectangle 119"/>
          <p:cNvSpPr>
            <a:spLocks noChangeArrowheads="1"/>
          </p:cNvSpPr>
          <p:nvPr/>
        </p:nvSpPr>
        <p:spPr bwMode="auto">
          <a:xfrm>
            <a:off x="4048125" y="1754188"/>
            <a:ext cx="2984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8481" name="Rectangle 120"/>
          <p:cNvSpPr>
            <a:spLocks noChangeArrowheads="1"/>
          </p:cNvSpPr>
          <p:nvPr/>
        </p:nvSpPr>
        <p:spPr bwMode="auto">
          <a:xfrm>
            <a:off x="4171950" y="1798638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 altLang="fr-FR" sz="1000"/>
          </a:p>
        </p:txBody>
      </p:sp>
      <p:sp>
        <p:nvSpPr>
          <p:cNvPr id="18482" name="Rectangle 121"/>
          <p:cNvSpPr>
            <a:spLocks noChangeArrowheads="1"/>
          </p:cNvSpPr>
          <p:nvPr/>
        </p:nvSpPr>
        <p:spPr bwMode="auto">
          <a:xfrm>
            <a:off x="1365250" y="157163"/>
            <a:ext cx="2206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8483" name="Rectangle 122"/>
          <p:cNvSpPr>
            <a:spLocks noChangeArrowheads="1"/>
          </p:cNvSpPr>
          <p:nvPr/>
        </p:nvSpPr>
        <p:spPr bwMode="auto">
          <a:xfrm>
            <a:off x="1490663" y="201613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 altLang="fr-FR" sz="1000"/>
          </a:p>
        </p:txBody>
      </p:sp>
      <p:sp>
        <p:nvSpPr>
          <p:cNvPr id="18484" name="Rectangle 123"/>
          <p:cNvSpPr>
            <a:spLocks noChangeArrowheads="1"/>
          </p:cNvSpPr>
          <p:nvPr/>
        </p:nvSpPr>
        <p:spPr bwMode="auto">
          <a:xfrm>
            <a:off x="2563813" y="157163"/>
            <a:ext cx="7493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8485" name="Rectangle 124"/>
          <p:cNvSpPr>
            <a:spLocks noChangeArrowheads="1"/>
          </p:cNvSpPr>
          <p:nvPr/>
        </p:nvSpPr>
        <p:spPr bwMode="auto">
          <a:xfrm>
            <a:off x="2698750" y="198438"/>
            <a:ext cx="638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rgbClr val="000000"/>
                </a:solidFill>
                <a:latin typeface="Times New Roman" pitchFamily="18" charset="0"/>
              </a:rPr>
              <a:t>Otto Cycle</a:t>
            </a:r>
            <a:endParaRPr lang="en-US" altLang="fr-FR" sz="1000"/>
          </a:p>
        </p:txBody>
      </p:sp>
      <p:grpSp>
        <p:nvGrpSpPr>
          <p:cNvPr id="18486" name="Group 127"/>
          <p:cNvGrpSpPr>
            <a:grpSpLocks/>
          </p:cNvGrpSpPr>
          <p:nvPr/>
        </p:nvGrpSpPr>
        <p:grpSpPr bwMode="auto">
          <a:xfrm>
            <a:off x="2917825" y="608013"/>
            <a:ext cx="400050" cy="109537"/>
            <a:chOff x="1838" y="383"/>
            <a:chExt cx="252" cy="69"/>
          </a:xfrm>
        </p:grpSpPr>
        <p:sp>
          <p:nvSpPr>
            <p:cNvPr id="18492" name="Rectangle 125"/>
            <p:cNvSpPr>
              <a:spLocks noChangeArrowheads="1"/>
            </p:cNvSpPr>
            <p:nvPr/>
          </p:nvSpPr>
          <p:spPr bwMode="auto">
            <a:xfrm>
              <a:off x="1838" y="411"/>
              <a:ext cx="185" cy="1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18493" name="Freeform 126"/>
            <p:cNvSpPr>
              <a:spLocks/>
            </p:cNvSpPr>
            <p:nvPr/>
          </p:nvSpPr>
          <p:spPr bwMode="auto">
            <a:xfrm>
              <a:off x="2021" y="383"/>
              <a:ext cx="69" cy="69"/>
            </a:xfrm>
            <a:custGeom>
              <a:avLst/>
              <a:gdLst>
                <a:gd name="T0" fmla="*/ 0 w 138"/>
                <a:gd name="T1" fmla="*/ 8 h 139"/>
                <a:gd name="T2" fmla="*/ 9 w 138"/>
                <a:gd name="T3" fmla="*/ 4 h 139"/>
                <a:gd name="T4" fmla="*/ 0 w 138"/>
                <a:gd name="T5" fmla="*/ 0 h 139"/>
                <a:gd name="T6" fmla="*/ 0 w 138"/>
                <a:gd name="T7" fmla="*/ 8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139">
                  <a:moveTo>
                    <a:pt x="0" y="139"/>
                  </a:moveTo>
                  <a:lnTo>
                    <a:pt x="138" y="68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8487" name="Rectangle 128"/>
          <p:cNvSpPr>
            <a:spLocks noChangeArrowheads="1"/>
          </p:cNvSpPr>
          <p:nvPr/>
        </p:nvSpPr>
        <p:spPr bwMode="auto">
          <a:xfrm>
            <a:off x="2860675" y="474663"/>
            <a:ext cx="4841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8488" name="Rectangle 129"/>
          <p:cNvSpPr>
            <a:spLocks noChangeArrowheads="1"/>
          </p:cNvSpPr>
          <p:nvPr/>
        </p:nvSpPr>
        <p:spPr bwMode="auto">
          <a:xfrm>
            <a:off x="2974975" y="515938"/>
            <a:ext cx="3651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>
                <a:solidFill>
                  <a:srgbClr val="000000"/>
                </a:solidFill>
                <a:latin typeface="Times New Roman" pitchFamily="18" charset="0"/>
              </a:rPr>
              <a:t>adiabatic</a:t>
            </a:r>
            <a:endParaRPr lang="en-US" altLang="fr-FR" sz="1000"/>
          </a:p>
        </p:txBody>
      </p:sp>
      <p:sp>
        <p:nvSpPr>
          <p:cNvPr id="18489" name="Line 130"/>
          <p:cNvSpPr>
            <a:spLocks noChangeShapeType="1"/>
          </p:cNvSpPr>
          <p:nvPr/>
        </p:nvSpPr>
        <p:spPr bwMode="auto">
          <a:xfrm>
            <a:off x="3546475" y="661988"/>
            <a:ext cx="39846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8490" name="Rectangle 131"/>
          <p:cNvSpPr>
            <a:spLocks noChangeArrowheads="1"/>
          </p:cNvSpPr>
          <p:nvPr/>
        </p:nvSpPr>
        <p:spPr bwMode="auto">
          <a:xfrm>
            <a:off x="3471863" y="471488"/>
            <a:ext cx="577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8491" name="Rectangle 132"/>
          <p:cNvSpPr>
            <a:spLocks noChangeArrowheads="1"/>
          </p:cNvSpPr>
          <p:nvPr/>
        </p:nvSpPr>
        <p:spPr bwMode="auto">
          <a:xfrm>
            <a:off x="3582988" y="512763"/>
            <a:ext cx="4683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>
                <a:solidFill>
                  <a:srgbClr val="000000"/>
                </a:solidFill>
                <a:latin typeface="Times New Roman" pitchFamily="18" charset="0"/>
              </a:rPr>
              <a:t>isothermals</a:t>
            </a:r>
            <a:endParaRPr lang="en-US" altLang="fr-F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471515-E409-4C7B-8D49-BEA21F89F604}" type="slidenum">
              <a:rPr lang="en-US" altLang="fr-FR" sz="7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fr-FR" sz="700" smtClean="0"/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84138"/>
            <a:ext cx="1281112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125413" y="2533650"/>
            <a:ext cx="424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1000" b="1">
                <a:sym typeface="Symbol" pitchFamily="18" charset="2"/>
              </a:rPr>
              <a:t>2</a:t>
            </a:r>
            <a:r>
              <a:rPr lang="en-AU" altLang="fr-FR" sz="1000">
                <a:sym typeface="Symbol" pitchFamily="18" charset="2"/>
              </a:rPr>
              <a:t> </a:t>
            </a:r>
            <a:r>
              <a:rPr lang="en-AU" altLang="fr-FR" sz="1000"/>
              <a:t> </a:t>
            </a:r>
            <a:r>
              <a:rPr lang="en-AU" altLang="fr-FR" sz="1000" b="1">
                <a:sym typeface="Symbol" pitchFamily="18" charset="2"/>
              </a:rPr>
              <a:t>3</a:t>
            </a:r>
            <a:r>
              <a:rPr lang="en-AU" altLang="fr-FR" sz="1000">
                <a:sym typeface="Symbol" pitchFamily="18" charset="2"/>
              </a:rPr>
              <a:t>: </a:t>
            </a:r>
            <a:r>
              <a:rPr lang="en-AU" altLang="fr-FR" sz="1000" b="1">
                <a:solidFill>
                  <a:srgbClr val="FF0000"/>
                </a:solidFill>
                <a:sym typeface="Symbol" pitchFamily="18" charset="2"/>
              </a:rPr>
              <a:t>ignition</a:t>
            </a:r>
            <a:r>
              <a:rPr lang="en-AU" altLang="fr-FR" sz="1000">
                <a:sym typeface="Symbol" pitchFamily="18" charset="2"/>
              </a:rPr>
              <a:t> – spark plug fires igniting mixture - constant volume combustion.</a:t>
            </a:r>
            <a:endParaRPr lang="en-US" altLang="fr-FR" sz="1000">
              <a:sym typeface="Symbol" pitchFamily="18" charset="2"/>
            </a:endParaRPr>
          </a:p>
        </p:txBody>
      </p:sp>
      <p:sp>
        <p:nvSpPr>
          <p:cNvPr id="19461" name="Rectangle 7" descr="Shingle"/>
          <p:cNvSpPr>
            <a:spLocks noChangeArrowheads="1"/>
          </p:cNvSpPr>
          <p:nvPr/>
        </p:nvSpPr>
        <p:spPr bwMode="auto">
          <a:xfrm>
            <a:off x="414338" y="733425"/>
            <a:ext cx="719137" cy="71438"/>
          </a:xfrm>
          <a:prstGeom prst="rect">
            <a:avLst/>
          </a:prstGeom>
          <a:pattFill prst="shingle">
            <a:fgClr>
              <a:srgbClr val="FF0000">
                <a:alpha val="54117"/>
              </a:srgbClr>
            </a:fgClr>
            <a:bgClr>
              <a:schemeClr val="bg1">
                <a:alpha val="54117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9462" name="AutoShape 8"/>
          <p:cNvSpPr>
            <a:spLocks noChangeAspect="1" noChangeArrowheads="1" noTextEdit="1"/>
          </p:cNvSpPr>
          <p:nvPr/>
        </p:nvSpPr>
        <p:spPr bwMode="auto">
          <a:xfrm>
            <a:off x="1349375" y="157163"/>
            <a:ext cx="30051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2047875" y="1644650"/>
            <a:ext cx="193675" cy="190500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2162175" y="1685925"/>
            <a:ext cx="508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en-US" altLang="fr-FR" sz="1000"/>
          </a:p>
        </p:txBody>
      </p:sp>
      <p:sp>
        <p:nvSpPr>
          <p:cNvPr id="19465" name="Rectangle 12"/>
          <p:cNvSpPr>
            <a:spLocks noChangeArrowheads="1"/>
          </p:cNvSpPr>
          <p:nvPr/>
        </p:nvSpPr>
        <p:spPr bwMode="auto">
          <a:xfrm>
            <a:off x="3375025" y="1290638"/>
            <a:ext cx="193675" cy="190500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9466" name="Rectangle 13"/>
          <p:cNvSpPr>
            <a:spLocks noChangeArrowheads="1"/>
          </p:cNvSpPr>
          <p:nvPr/>
        </p:nvSpPr>
        <p:spPr bwMode="auto">
          <a:xfrm>
            <a:off x="3490913" y="1331913"/>
            <a:ext cx="508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 altLang="fr-FR" sz="1000"/>
          </a:p>
        </p:txBody>
      </p:sp>
      <p:sp>
        <p:nvSpPr>
          <p:cNvPr id="19467" name="Rectangle 14"/>
          <p:cNvSpPr>
            <a:spLocks noChangeArrowheads="1"/>
          </p:cNvSpPr>
          <p:nvPr/>
        </p:nvSpPr>
        <p:spPr bwMode="auto">
          <a:xfrm>
            <a:off x="2011363" y="485775"/>
            <a:ext cx="193675" cy="190500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9468" name="Rectangle 15"/>
          <p:cNvSpPr>
            <a:spLocks noChangeArrowheads="1"/>
          </p:cNvSpPr>
          <p:nvPr/>
        </p:nvSpPr>
        <p:spPr bwMode="auto">
          <a:xfrm>
            <a:off x="2127250" y="527050"/>
            <a:ext cx="508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en-US" altLang="fr-FR" sz="1000"/>
          </a:p>
        </p:txBody>
      </p:sp>
      <p:sp>
        <p:nvSpPr>
          <p:cNvPr id="19469" name="Rectangle 16"/>
          <p:cNvSpPr>
            <a:spLocks noChangeArrowheads="1"/>
          </p:cNvSpPr>
          <p:nvPr/>
        </p:nvSpPr>
        <p:spPr bwMode="auto">
          <a:xfrm>
            <a:off x="3375025" y="1631950"/>
            <a:ext cx="193675" cy="192088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9470" name="Rectangle 17"/>
          <p:cNvSpPr>
            <a:spLocks noChangeArrowheads="1"/>
          </p:cNvSpPr>
          <p:nvPr/>
        </p:nvSpPr>
        <p:spPr bwMode="auto">
          <a:xfrm>
            <a:off x="3490913" y="1674813"/>
            <a:ext cx="508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fr-FR" sz="1000"/>
          </a:p>
        </p:txBody>
      </p:sp>
      <p:sp>
        <p:nvSpPr>
          <p:cNvPr id="19471" name="Rectangle 18"/>
          <p:cNvSpPr>
            <a:spLocks noChangeArrowheads="1"/>
          </p:cNvSpPr>
          <p:nvPr/>
        </p:nvSpPr>
        <p:spPr bwMode="auto">
          <a:xfrm>
            <a:off x="2001838" y="1031875"/>
            <a:ext cx="193675" cy="192088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9472" name="Rectangle 19"/>
          <p:cNvSpPr>
            <a:spLocks noChangeArrowheads="1"/>
          </p:cNvSpPr>
          <p:nvPr/>
        </p:nvSpPr>
        <p:spPr bwMode="auto">
          <a:xfrm>
            <a:off x="2117725" y="1074738"/>
            <a:ext cx="508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fr-FR" sz="1000"/>
          </a:p>
        </p:txBody>
      </p:sp>
      <p:sp>
        <p:nvSpPr>
          <p:cNvPr id="19473" name="Rectangle 20"/>
          <p:cNvSpPr>
            <a:spLocks noChangeArrowheads="1"/>
          </p:cNvSpPr>
          <p:nvPr/>
        </p:nvSpPr>
        <p:spPr bwMode="auto">
          <a:xfrm>
            <a:off x="2216150" y="1754188"/>
            <a:ext cx="1084263" cy="206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9474" name="Freeform 21"/>
          <p:cNvSpPr>
            <a:spLocks/>
          </p:cNvSpPr>
          <p:nvPr/>
        </p:nvSpPr>
        <p:spPr bwMode="auto">
          <a:xfrm>
            <a:off x="1765300" y="909638"/>
            <a:ext cx="1831975" cy="866775"/>
          </a:xfrm>
          <a:custGeom>
            <a:avLst/>
            <a:gdLst>
              <a:gd name="T0" fmla="*/ 0 w 2308"/>
              <a:gd name="T1" fmla="*/ 0 h 1092"/>
              <a:gd name="T2" fmla="*/ 2147483647 w 2308"/>
              <a:gd name="T3" fmla="*/ 2147483647 h 1092"/>
              <a:gd name="T4" fmla="*/ 2147483647 w 2308"/>
              <a:gd name="T5" fmla="*/ 2147483647 h 1092"/>
              <a:gd name="T6" fmla="*/ 2147483647 w 2308"/>
              <a:gd name="T7" fmla="*/ 2147483647 h 1092"/>
              <a:gd name="T8" fmla="*/ 2147483647 w 2308"/>
              <a:gd name="T9" fmla="*/ 2147483647 h 1092"/>
              <a:gd name="T10" fmla="*/ 2147483647 w 2308"/>
              <a:gd name="T11" fmla="*/ 2147483647 h 1092"/>
              <a:gd name="T12" fmla="*/ 2147483647 w 2308"/>
              <a:gd name="T13" fmla="*/ 2147483647 h 1092"/>
              <a:gd name="T14" fmla="*/ 2147483647 w 2308"/>
              <a:gd name="T15" fmla="*/ 2147483647 h 1092"/>
              <a:gd name="T16" fmla="*/ 2147483647 w 2308"/>
              <a:gd name="T17" fmla="*/ 2147483647 h 1092"/>
              <a:gd name="T18" fmla="*/ 2147483647 w 2308"/>
              <a:gd name="T19" fmla="*/ 2147483647 h 1092"/>
              <a:gd name="T20" fmla="*/ 2147483647 w 2308"/>
              <a:gd name="T21" fmla="*/ 2147483647 h 1092"/>
              <a:gd name="T22" fmla="*/ 2147483647 w 2308"/>
              <a:gd name="T23" fmla="*/ 2147483647 h 1092"/>
              <a:gd name="T24" fmla="*/ 2147483647 w 2308"/>
              <a:gd name="T25" fmla="*/ 2147483647 h 1092"/>
              <a:gd name="T26" fmla="*/ 2147483647 w 2308"/>
              <a:gd name="T27" fmla="*/ 2147483647 h 1092"/>
              <a:gd name="T28" fmla="*/ 2147483647 w 2308"/>
              <a:gd name="T29" fmla="*/ 2147483647 h 1092"/>
              <a:gd name="T30" fmla="*/ 2147483647 w 2308"/>
              <a:gd name="T31" fmla="*/ 2147483647 h 1092"/>
              <a:gd name="T32" fmla="*/ 2147483647 w 2308"/>
              <a:gd name="T33" fmla="*/ 2147483647 h 1092"/>
              <a:gd name="T34" fmla="*/ 2147483647 w 2308"/>
              <a:gd name="T35" fmla="*/ 2147483647 h 1092"/>
              <a:gd name="T36" fmla="*/ 2147483647 w 2308"/>
              <a:gd name="T37" fmla="*/ 2147483647 h 1092"/>
              <a:gd name="T38" fmla="*/ 2147483647 w 2308"/>
              <a:gd name="T39" fmla="*/ 2147483647 h 1092"/>
              <a:gd name="T40" fmla="*/ 2147483647 w 2308"/>
              <a:gd name="T41" fmla="*/ 2147483647 h 1092"/>
              <a:gd name="T42" fmla="*/ 2147483647 w 2308"/>
              <a:gd name="T43" fmla="*/ 2147483647 h 1092"/>
              <a:gd name="T44" fmla="*/ 2147483647 w 2308"/>
              <a:gd name="T45" fmla="*/ 2147483647 h 1092"/>
              <a:gd name="T46" fmla="*/ 2147483647 w 2308"/>
              <a:gd name="T47" fmla="*/ 2147483647 h 1092"/>
              <a:gd name="T48" fmla="*/ 2147483647 w 2308"/>
              <a:gd name="T49" fmla="*/ 2147483647 h 1092"/>
              <a:gd name="T50" fmla="*/ 2147483647 w 2308"/>
              <a:gd name="T51" fmla="*/ 2147483647 h 1092"/>
              <a:gd name="T52" fmla="*/ 2147483647 w 2308"/>
              <a:gd name="T53" fmla="*/ 2147483647 h 1092"/>
              <a:gd name="T54" fmla="*/ 2147483647 w 2308"/>
              <a:gd name="T55" fmla="*/ 2147483647 h 1092"/>
              <a:gd name="T56" fmla="*/ 2147483647 w 2308"/>
              <a:gd name="T57" fmla="*/ 2147483647 h 1092"/>
              <a:gd name="T58" fmla="*/ 2147483647 w 2308"/>
              <a:gd name="T59" fmla="*/ 2147483647 h 1092"/>
              <a:gd name="T60" fmla="*/ 2147483647 w 2308"/>
              <a:gd name="T61" fmla="*/ 2147483647 h 1092"/>
              <a:gd name="T62" fmla="*/ 2147483647 w 2308"/>
              <a:gd name="T63" fmla="*/ 2147483647 h 1092"/>
              <a:gd name="T64" fmla="*/ 2147483647 w 2308"/>
              <a:gd name="T65" fmla="*/ 2147483647 h 10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308" h="1092">
                <a:moveTo>
                  <a:pt x="0" y="0"/>
                </a:moveTo>
                <a:lnTo>
                  <a:pt x="5" y="58"/>
                </a:lnTo>
                <a:lnTo>
                  <a:pt x="15" y="117"/>
                </a:lnTo>
                <a:lnTo>
                  <a:pt x="32" y="174"/>
                </a:lnTo>
                <a:lnTo>
                  <a:pt x="53" y="229"/>
                </a:lnTo>
                <a:lnTo>
                  <a:pt x="80" y="283"/>
                </a:lnTo>
                <a:lnTo>
                  <a:pt x="111" y="337"/>
                </a:lnTo>
                <a:lnTo>
                  <a:pt x="148" y="389"/>
                </a:lnTo>
                <a:lnTo>
                  <a:pt x="190" y="440"/>
                </a:lnTo>
                <a:lnTo>
                  <a:pt x="237" y="490"/>
                </a:lnTo>
                <a:lnTo>
                  <a:pt x="289" y="538"/>
                </a:lnTo>
                <a:lnTo>
                  <a:pt x="345" y="584"/>
                </a:lnTo>
                <a:lnTo>
                  <a:pt x="405" y="629"/>
                </a:lnTo>
                <a:lnTo>
                  <a:pt x="470" y="672"/>
                </a:lnTo>
                <a:lnTo>
                  <a:pt x="538" y="714"/>
                </a:lnTo>
                <a:lnTo>
                  <a:pt x="611" y="753"/>
                </a:lnTo>
                <a:lnTo>
                  <a:pt x="688" y="792"/>
                </a:lnTo>
                <a:lnTo>
                  <a:pt x="767" y="828"/>
                </a:lnTo>
                <a:lnTo>
                  <a:pt x="851" y="861"/>
                </a:lnTo>
                <a:lnTo>
                  <a:pt x="938" y="894"/>
                </a:lnTo>
                <a:lnTo>
                  <a:pt x="1028" y="924"/>
                </a:lnTo>
                <a:lnTo>
                  <a:pt x="1122" y="951"/>
                </a:lnTo>
                <a:lnTo>
                  <a:pt x="1218" y="976"/>
                </a:lnTo>
                <a:lnTo>
                  <a:pt x="1317" y="999"/>
                </a:lnTo>
                <a:lnTo>
                  <a:pt x="1418" y="1020"/>
                </a:lnTo>
                <a:lnTo>
                  <a:pt x="1522" y="1038"/>
                </a:lnTo>
                <a:lnTo>
                  <a:pt x="1628" y="1054"/>
                </a:lnTo>
                <a:lnTo>
                  <a:pt x="1737" y="1066"/>
                </a:lnTo>
                <a:lnTo>
                  <a:pt x="1848" y="1077"/>
                </a:lnTo>
                <a:lnTo>
                  <a:pt x="1961" y="1084"/>
                </a:lnTo>
                <a:lnTo>
                  <a:pt x="2074" y="1090"/>
                </a:lnTo>
                <a:lnTo>
                  <a:pt x="2191" y="1092"/>
                </a:lnTo>
                <a:lnTo>
                  <a:pt x="2308" y="109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9475" name="Freeform 23"/>
          <p:cNvSpPr>
            <a:spLocks/>
          </p:cNvSpPr>
          <p:nvPr/>
        </p:nvSpPr>
        <p:spPr bwMode="auto">
          <a:xfrm>
            <a:off x="2051050" y="230188"/>
            <a:ext cx="1831975" cy="866775"/>
          </a:xfrm>
          <a:custGeom>
            <a:avLst/>
            <a:gdLst>
              <a:gd name="T0" fmla="*/ 0 w 2307"/>
              <a:gd name="T1" fmla="*/ 0 h 1092"/>
              <a:gd name="T2" fmla="*/ 2147483647 w 2307"/>
              <a:gd name="T3" fmla="*/ 2147483647 h 1092"/>
              <a:gd name="T4" fmla="*/ 2147483647 w 2307"/>
              <a:gd name="T5" fmla="*/ 2147483647 h 1092"/>
              <a:gd name="T6" fmla="*/ 2147483647 w 2307"/>
              <a:gd name="T7" fmla="*/ 2147483647 h 1092"/>
              <a:gd name="T8" fmla="*/ 2147483647 w 2307"/>
              <a:gd name="T9" fmla="*/ 2147483647 h 1092"/>
              <a:gd name="T10" fmla="*/ 2147483647 w 2307"/>
              <a:gd name="T11" fmla="*/ 2147483647 h 1092"/>
              <a:gd name="T12" fmla="*/ 2147483647 w 2307"/>
              <a:gd name="T13" fmla="*/ 2147483647 h 1092"/>
              <a:gd name="T14" fmla="*/ 2147483647 w 2307"/>
              <a:gd name="T15" fmla="*/ 2147483647 h 1092"/>
              <a:gd name="T16" fmla="*/ 2147483647 w 2307"/>
              <a:gd name="T17" fmla="*/ 2147483647 h 1092"/>
              <a:gd name="T18" fmla="*/ 2147483647 w 2307"/>
              <a:gd name="T19" fmla="*/ 2147483647 h 1092"/>
              <a:gd name="T20" fmla="*/ 2147483647 w 2307"/>
              <a:gd name="T21" fmla="*/ 2147483647 h 1092"/>
              <a:gd name="T22" fmla="*/ 2147483647 w 2307"/>
              <a:gd name="T23" fmla="*/ 2147483647 h 1092"/>
              <a:gd name="T24" fmla="*/ 2147483647 w 2307"/>
              <a:gd name="T25" fmla="*/ 2147483647 h 1092"/>
              <a:gd name="T26" fmla="*/ 2147483647 w 2307"/>
              <a:gd name="T27" fmla="*/ 2147483647 h 1092"/>
              <a:gd name="T28" fmla="*/ 2147483647 w 2307"/>
              <a:gd name="T29" fmla="*/ 2147483647 h 1092"/>
              <a:gd name="T30" fmla="*/ 2147483647 w 2307"/>
              <a:gd name="T31" fmla="*/ 2147483647 h 1092"/>
              <a:gd name="T32" fmla="*/ 2147483647 w 2307"/>
              <a:gd name="T33" fmla="*/ 2147483647 h 1092"/>
              <a:gd name="T34" fmla="*/ 2147483647 w 2307"/>
              <a:gd name="T35" fmla="*/ 2147483647 h 1092"/>
              <a:gd name="T36" fmla="*/ 2147483647 w 2307"/>
              <a:gd name="T37" fmla="*/ 2147483647 h 1092"/>
              <a:gd name="T38" fmla="*/ 2147483647 w 2307"/>
              <a:gd name="T39" fmla="*/ 2147483647 h 1092"/>
              <a:gd name="T40" fmla="*/ 2147483647 w 2307"/>
              <a:gd name="T41" fmla="*/ 2147483647 h 1092"/>
              <a:gd name="T42" fmla="*/ 2147483647 w 2307"/>
              <a:gd name="T43" fmla="*/ 2147483647 h 1092"/>
              <a:gd name="T44" fmla="*/ 2147483647 w 2307"/>
              <a:gd name="T45" fmla="*/ 2147483647 h 1092"/>
              <a:gd name="T46" fmla="*/ 2147483647 w 2307"/>
              <a:gd name="T47" fmla="*/ 2147483647 h 1092"/>
              <a:gd name="T48" fmla="*/ 2147483647 w 2307"/>
              <a:gd name="T49" fmla="*/ 2147483647 h 1092"/>
              <a:gd name="T50" fmla="*/ 2147483647 w 2307"/>
              <a:gd name="T51" fmla="*/ 2147483647 h 1092"/>
              <a:gd name="T52" fmla="*/ 2147483647 w 2307"/>
              <a:gd name="T53" fmla="*/ 2147483647 h 1092"/>
              <a:gd name="T54" fmla="*/ 2147483647 w 2307"/>
              <a:gd name="T55" fmla="*/ 2147483647 h 1092"/>
              <a:gd name="T56" fmla="*/ 2147483647 w 2307"/>
              <a:gd name="T57" fmla="*/ 2147483647 h 1092"/>
              <a:gd name="T58" fmla="*/ 2147483647 w 2307"/>
              <a:gd name="T59" fmla="*/ 2147483647 h 1092"/>
              <a:gd name="T60" fmla="*/ 2147483647 w 2307"/>
              <a:gd name="T61" fmla="*/ 2147483647 h 1092"/>
              <a:gd name="T62" fmla="*/ 2147483647 w 2307"/>
              <a:gd name="T63" fmla="*/ 2147483647 h 1092"/>
              <a:gd name="T64" fmla="*/ 2147483647 w 2307"/>
              <a:gd name="T65" fmla="*/ 2147483647 h 10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307" h="1092">
                <a:moveTo>
                  <a:pt x="0" y="0"/>
                </a:moveTo>
                <a:lnTo>
                  <a:pt x="4" y="59"/>
                </a:lnTo>
                <a:lnTo>
                  <a:pt x="15" y="117"/>
                </a:lnTo>
                <a:lnTo>
                  <a:pt x="31" y="174"/>
                </a:lnTo>
                <a:lnTo>
                  <a:pt x="52" y="229"/>
                </a:lnTo>
                <a:lnTo>
                  <a:pt x="79" y="283"/>
                </a:lnTo>
                <a:lnTo>
                  <a:pt x="110" y="337"/>
                </a:lnTo>
                <a:lnTo>
                  <a:pt x="148" y="390"/>
                </a:lnTo>
                <a:lnTo>
                  <a:pt x="190" y="441"/>
                </a:lnTo>
                <a:lnTo>
                  <a:pt x="236" y="490"/>
                </a:lnTo>
                <a:lnTo>
                  <a:pt x="289" y="538"/>
                </a:lnTo>
                <a:lnTo>
                  <a:pt x="344" y="584"/>
                </a:lnTo>
                <a:lnTo>
                  <a:pt x="404" y="629"/>
                </a:lnTo>
                <a:lnTo>
                  <a:pt x="470" y="673"/>
                </a:lnTo>
                <a:lnTo>
                  <a:pt x="537" y="715"/>
                </a:lnTo>
                <a:lnTo>
                  <a:pt x="611" y="754"/>
                </a:lnTo>
                <a:lnTo>
                  <a:pt x="687" y="793"/>
                </a:lnTo>
                <a:lnTo>
                  <a:pt x="766" y="829"/>
                </a:lnTo>
                <a:lnTo>
                  <a:pt x="850" y="861"/>
                </a:lnTo>
                <a:lnTo>
                  <a:pt x="937" y="894"/>
                </a:lnTo>
                <a:lnTo>
                  <a:pt x="1027" y="924"/>
                </a:lnTo>
                <a:lnTo>
                  <a:pt x="1121" y="951"/>
                </a:lnTo>
                <a:lnTo>
                  <a:pt x="1217" y="977"/>
                </a:lnTo>
                <a:lnTo>
                  <a:pt x="1316" y="999"/>
                </a:lnTo>
                <a:lnTo>
                  <a:pt x="1418" y="1020"/>
                </a:lnTo>
                <a:lnTo>
                  <a:pt x="1521" y="1038"/>
                </a:lnTo>
                <a:lnTo>
                  <a:pt x="1628" y="1055"/>
                </a:lnTo>
                <a:lnTo>
                  <a:pt x="1737" y="1067"/>
                </a:lnTo>
                <a:lnTo>
                  <a:pt x="1848" y="1077"/>
                </a:lnTo>
                <a:lnTo>
                  <a:pt x="1960" y="1085"/>
                </a:lnTo>
                <a:lnTo>
                  <a:pt x="2074" y="1091"/>
                </a:lnTo>
                <a:lnTo>
                  <a:pt x="2191" y="1092"/>
                </a:lnTo>
                <a:lnTo>
                  <a:pt x="2307" y="1091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9476" name="Line 24"/>
          <p:cNvSpPr>
            <a:spLocks noChangeShapeType="1"/>
          </p:cNvSpPr>
          <p:nvPr/>
        </p:nvSpPr>
        <p:spPr bwMode="auto">
          <a:xfrm>
            <a:off x="1606550" y="263525"/>
            <a:ext cx="1588" cy="1654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9477" name="Line 25"/>
          <p:cNvSpPr>
            <a:spLocks noChangeShapeType="1"/>
          </p:cNvSpPr>
          <p:nvPr/>
        </p:nvSpPr>
        <p:spPr bwMode="auto">
          <a:xfrm>
            <a:off x="1549400" y="1860550"/>
            <a:ext cx="24526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19478" name="Group 29"/>
          <p:cNvGrpSpPr>
            <a:grpSpLocks/>
          </p:cNvGrpSpPr>
          <p:nvPr/>
        </p:nvGrpSpPr>
        <p:grpSpPr bwMode="auto">
          <a:xfrm>
            <a:off x="2146300" y="595313"/>
            <a:ext cx="109538" cy="566737"/>
            <a:chOff x="1352" y="375"/>
            <a:chExt cx="69" cy="357"/>
          </a:xfrm>
        </p:grpSpPr>
        <p:sp>
          <p:nvSpPr>
            <p:cNvPr id="19583" name="Rectangle 26"/>
            <p:cNvSpPr>
              <a:spLocks noChangeArrowheads="1"/>
            </p:cNvSpPr>
            <p:nvPr/>
          </p:nvSpPr>
          <p:spPr bwMode="auto">
            <a:xfrm>
              <a:off x="1379" y="443"/>
              <a:ext cx="14" cy="2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19584" name="Oval 27"/>
            <p:cNvSpPr>
              <a:spLocks noChangeArrowheads="1"/>
            </p:cNvSpPr>
            <p:nvPr/>
          </p:nvSpPr>
          <p:spPr bwMode="auto">
            <a:xfrm>
              <a:off x="1355" y="667"/>
              <a:ext cx="65" cy="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19585" name="Freeform 28"/>
            <p:cNvSpPr>
              <a:spLocks/>
            </p:cNvSpPr>
            <p:nvPr/>
          </p:nvSpPr>
          <p:spPr bwMode="auto">
            <a:xfrm>
              <a:off x="1352" y="375"/>
              <a:ext cx="69" cy="70"/>
            </a:xfrm>
            <a:custGeom>
              <a:avLst/>
              <a:gdLst>
                <a:gd name="T0" fmla="*/ 8 w 140"/>
                <a:gd name="T1" fmla="*/ 9 h 139"/>
                <a:gd name="T2" fmla="*/ 4 w 140"/>
                <a:gd name="T3" fmla="*/ 0 h 139"/>
                <a:gd name="T4" fmla="*/ 0 w 140"/>
                <a:gd name="T5" fmla="*/ 9 h 139"/>
                <a:gd name="T6" fmla="*/ 8 w 140"/>
                <a:gd name="T7" fmla="*/ 9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0" h="139">
                  <a:moveTo>
                    <a:pt x="140" y="139"/>
                  </a:moveTo>
                  <a:lnTo>
                    <a:pt x="69" y="0"/>
                  </a:lnTo>
                  <a:lnTo>
                    <a:pt x="0" y="139"/>
                  </a:lnTo>
                  <a:lnTo>
                    <a:pt x="140" y="1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9479" name="Group 33"/>
          <p:cNvGrpSpPr>
            <a:grpSpLocks/>
          </p:cNvGrpSpPr>
          <p:nvPr/>
        </p:nvGrpSpPr>
        <p:grpSpPr bwMode="auto">
          <a:xfrm>
            <a:off x="3263900" y="1411288"/>
            <a:ext cx="109538" cy="334962"/>
            <a:chOff x="2056" y="889"/>
            <a:chExt cx="69" cy="211"/>
          </a:xfrm>
        </p:grpSpPr>
        <p:sp>
          <p:nvSpPr>
            <p:cNvPr id="19580" name="Rectangle 30"/>
            <p:cNvSpPr>
              <a:spLocks noChangeArrowheads="1"/>
            </p:cNvSpPr>
            <p:nvPr/>
          </p:nvSpPr>
          <p:spPr bwMode="auto">
            <a:xfrm>
              <a:off x="2083" y="920"/>
              <a:ext cx="14" cy="113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19581" name="Oval 31"/>
            <p:cNvSpPr>
              <a:spLocks noChangeArrowheads="1"/>
            </p:cNvSpPr>
            <p:nvPr/>
          </p:nvSpPr>
          <p:spPr bwMode="auto">
            <a:xfrm>
              <a:off x="2059" y="889"/>
              <a:ext cx="65" cy="65"/>
            </a:xfrm>
            <a:prstGeom prst="ellipse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19582" name="Freeform 32"/>
            <p:cNvSpPr>
              <a:spLocks/>
            </p:cNvSpPr>
            <p:nvPr/>
          </p:nvSpPr>
          <p:spPr bwMode="auto">
            <a:xfrm>
              <a:off x="2056" y="1031"/>
              <a:ext cx="69" cy="69"/>
            </a:xfrm>
            <a:custGeom>
              <a:avLst/>
              <a:gdLst>
                <a:gd name="T0" fmla="*/ 0 w 139"/>
                <a:gd name="T1" fmla="*/ 0 h 137"/>
                <a:gd name="T2" fmla="*/ 4 w 139"/>
                <a:gd name="T3" fmla="*/ 9 h 137"/>
                <a:gd name="T4" fmla="*/ 8 w 139"/>
                <a:gd name="T5" fmla="*/ 0 h 137"/>
                <a:gd name="T6" fmla="*/ 0 w 139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" h="137">
                  <a:moveTo>
                    <a:pt x="0" y="0"/>
                  </a:moveTo>
                  <a:lnTo>
                    <a:pt x="69" y="137"/>
                  </a:ln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9480" name="Group 37"/>
          <p:cNvGrpSpPr>
            <a:grpSpLocks/>
          </p:cNvGrpSpPr>
          <p:nvPr/>
        </p:nvGrpSpPr>
        <p:grpSpPr bwMode="auto">
          <a:xfrm>
            <a:off x="2176463" y="1119188"/>
            <a:ext cx="1195387" cy="682625"/>
            <a:chOff x="1371" y="705"/>
            <a:chExt cx="753" cy="430"/>
          </a:xfrm>
        </p:grpSpPr>
        <p:sp>
          <p:nvSpPr>
            <p:cNvPr id="19577" name="Freeform 34"/>
            <p:cNvSpPr>
              <a:spLocks/>
            </p:cNvSpPr>
            <p:nvPr/>
          </p:nvSpPr>
          <p:spPr bwMode="auto">
            <a:xfrm>
              <a:off x="1413" y="750"/>
              <a:ext cx="679" cy="357"/>
            </a:xfrm>
            <a:custGeom>
              <a:avLst/>
              <a:gdLst>
                <a:gd name="T0" fmla="*/ 85 w 1357"/>
                <a:gd name="T1" fmla="*/ 45 h 713"/>
                <a:gd name="T2" fmla="*/ 85 w 1357"/>
                <a:gd name="T3" fmla="*/ 43 h 713"/>
                <a:gd name="T4" fmla="*/ 79 w 1357"/>
                <a:gd name="T5" fmla="*/ 42 h 713"/>
                <a:gd name="T6" fmla="*/ 72 w 1357"/>
                <a:gd name="T7" fmla="*/ 41 h 713"/>
                <a:gd name="T8" fmla="*/ 66 w 1357"/>
                <a:gd name="T9" fmla="*/ 40 h 713"/>
                <a:gd name="T10" fmla="*/ 66 w 1357"/>
                <a:gd name="T11" fmla="*/ 41 h 713"/>
                <a:gd name="T12" fmla="*/ 66 w 1357"/>
                <a:gd name="T13" fmla="*/ 40 h 713"/>
                <a:gd name="T14" fmla="*/ 60 w 1357"/>
                <a:gd name="T15" fmla="*/ 39 h 713"/>
                <a:gd name="T16" fmla="*/ 54 w 1357"/>
                <a:gd name="T17" fmla="*/ 37 h 713"/>
                <a:gd name="T18" fmla="*/ 51 w 1357"/>
                <a:gd name="T19" fmla="*/ 36 h 713"/>
                <a:gd name="T20" fmla="*/ 48 w 1357"/>
                <a:gd name="T21" fmla="*/ 35 h 713"/>
                <a:gd name="T22" fmla="*/ 45 w 1357"/>
                <a:gd name="T23" fmla="*/ 34 h 713"/>
                <a:gd name="T24" fmla="*/ 42 w 1357"/>
                <a:gd name="T25" fmla="*/ 33 h 713"/>
                <a:gd name="T26" fmla="*/ 39 w 1357"/>
                <a:gd name="T27" fmla="*/ 31 h 713"/>
                <a:gd name="T28" fmla="*/ 36 w 1357"/>
                <a:gd name="T29" fmla="*/ 30 h 713"/>
                <a:gd name="T30" fmla="*/ 34 w 1357"/>
                <a:gd name="T31" fmla="*/ 29 h 713"/>
                <a:gd name="T32" fmla="*/ 31 w 1357"/>
                <a:gd name="T33" fmla="*/ 27 h 713"/>
                <a:gd name="T34" fmla="*/ 31 w 1357"/>
                <a:gd name="T35" fmla="*/ 28 h 713"/>
                <a:gd name="T36" fmla="*/ 32 w 1357"/>
                <a:gd name="T37" fmla="*/ 27 h 713"/>
                <a:gd name="T38" fmla="*/ 27 w 1357"/>
                <a:gd name="T39" fmla="*/ 24 h 713"/>
                <a:gd name="T40" fmla="*/ 23 w 1357"/>
                <a:gd name="T41" fmla="*/ 21 h 713"/>
                <a:gd name="T42" fmla="*/ 18 w 1357"/>
                <a:gd name="T43" fmla="*/ 17 h 713"/>
                <a:gd name="T44" fmla="*/ 14 w 1357"/>
                <a:gd name="T45" fmla="*/ 13 h 713"/>
                <a:gd name="T46" fmla="*/ 10 w 1357"/>
                <a:gd name="T47" fmla="*/ 9 h 713"/>
                <a:gd name="T48" fmla="*/ 6 w 1357"/>
                <a:gd name="T49" fmla="*/ 5 h 713"/>
                <a:gd name="T50" fmla="*/ 2 w 1357"/>
                <a:gd name="T51" fmla="*/ 0 h 713"/>
                <a:gd name="T52" fmla="*/ 0 w 1357"/>
                <a:gd name="T53" fmla="*/ 2 h 713"/>
                <a:gd name="T54" fmla="*/ 5 w 1357"/>
                <a:gd name="T55" fmla="*/ 6 h 713"/>
                <a:gd name="T56" fmla="*/ 9 w 1357"/>
                <a:gd name="T57" fmla="*/ 10 h 713"/>
                <a:gd name="T58" fmla="*/ 13 w 1357"/>
                <a:gd name="T59" fmla="*/ 14 h 713"/>
                <a:gd name="T60" fmla="*/ 17 w 1357"/>
                <a:gd name="T61" fmla="*/ 18 h 713"/>
                <a:gd name="T62" fmla="*/ 21 w 1357"/>
                <a:gd name="T63" fmla="*/ 22 h 713"/>
                <a:gd name="T64" fmla="*/ 26 w 1357"/>
                <a:gd name="T65" fmla="*/ 25 h 713"/>
                <a:gd name="T66" fmla="*/ 30 w 1357"/>
                <a:gd name="T67" fmla="*/ 28 h 713"/>
                <a:gd name="T68" fmla="*/ 31 w 1357"/>
                <a:gd name="T69" fmla="*/ 29 h 713"/>
                <a:gd name="T70" fmla="*/ 33 w 1357"/>
                <a:gd name="T71" fmla="*/ 30 h 713"/>
                <a:gd name="T72" fmla="*/ 35 w 1357"/>
                <a:gd name="T73" fmla="*/ 31 h 713"/>
                <a:gd name="T74" fmla="*/ 38 w 1357"/>
                <a:gd name="T75" fmla="*/ 33 h 713"/>
                <a:gd name="T76" fmla="*/ 41 w 1357"/>
                <a:gd name="T77" fmla="*/ 34 h 713"/>
                <a:gd name="T78" fmla="*/ 44 w 1357"/>
                <a:gd name="T79" fmla="*/ 36 h 713"/>
                <a:gd name="T80" fmla="*/ 47 w 1357"/>
                <a:gd name="T81" fmla="*/ 37 h 713"/>
                <a:gd name="T82" fmla="*/ 50 w 1357"/>
                <a:gd name="T83" fmla="*/ 38 h 713"/>
                <a:gd name="T84" fmla="*/ 53 w 1357"/>
                <a:gd name="T85" fmla="*/ 39 h 713"/>
                <a:gd name="T86" fmla="*/ 59 w 1357"/>
                <a:gd name="T87" fmla="*/ 40 h 713"/>
                <a:gd name="T88" fmla="*/ 66 w 1357"/>
                <a:gd name="T89" fmla="*/ 42 h 713"/>
                <a:gd name="T90" fmla="*/ 66 w 1357"/>
                <a:gd name="T91" fmla="*/ 42 h 713"/>
                <a:gd name="T92" fmla="*/ 72 w 1357"/>
                <a:gd name="T93" fmla="*/ 43 h 713"/>
                <a:gd name="T94" fmla="*/ 79 w 1357"/>
                <a:gd name="T95" fmla="*/ 44 h 713"/>
                <a:gd name="T96" fmla="*/ 85 w 1357"/>
                <a:gd name="T97" fmla="*/ 45 h 7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57" h="713">
                  <a:moveTo>
                    <a:pt x="1353" y="713"/>
                  </a:moveTo>
                  <a:lnTo>
                    <a:pt x="1357" y="687"/>
                  </a:lnTo>
                  <a:lnTo>
                    <a:pt x="1251" y="669"/>
                  </a:lnTo>
                  <a:lnTo>
                    <a:pt x="1147" y="653"/>
                  </a:lnTo>
                  <a:lnTo>
                    <a:pt x="1046" y="633"/>
                  </a:lnTo>
                  <a:lnTo>
                    <a:pt x="1046" y="647"/>
                  </a:lnTo>
                  <a:lnTo>
                    <a:pt x="1052" y="635"/>
                  </a:lnTo>
                  <a:lnTo>
                    <a:pt x="951" y="612"/>
                  </a:lnTo>
                  <a:lnTo>
                    <a:pt x="851" y="586"/>
                  </a:lnTo>
                  <a:lnTo>
                    <a:pt x="803" y="571"/>
                  </a:lnTo>
                  <a:lnTo>
                    <a:pt x="755" y="554"/>
                  </a:lnTo>
                  <a:lnTo>
                    <a:pt x="707" y="536"/>
                  </a:lnTo>
                  <a:lnTo>
                    <a:pt x="661" y="517"/>
                  </a:lnTo>
                  <a:lnTo>
                    <a:pt x="614" y="494"/>
                  </a:lnTo>
                  <a:lnTo>
                    <a:pt x="571" y="472"/>
                  </a:lnTo>
                  <a:lnTo>
                    <a:pt x="530" y="449"/>
                  </a:lnTo>
                  <a:lnTo>
                    <a:pt x="493" y="425"/>
                  </a:lnTo>
                  <a:lnTo>
                    <a:pt x="488" y="439"/>
                  </a:lnTo>
                  <a:lnTo>
                    <a:pt x="497" y="428"/>
                  </a:lnTo>
                  <a:lnTo>
                    <a:pt x="426" y="379"/>
                  </a:lnTo>
                  <a:lnTo>
                    <a:pt x="354" y="323"/>
                  </a:lnTo>
                  <a:lnTo>
                    <a:pt x="285" y="264"/>
                  </a:lnTo>
                  <a:lnTo>
                    <a:pt x="216" y="202"/>
                  </a:lnTo>
                  <a:lnTo>
                    <a:pt x="150" y="136"/>
                  </a:lnTo>
                  <a:lnTo>
                    <a:pt x="84" y="69"/>
                  </a:lnTo>
                  <a:lnTo>
                    <a:pt x="20" y="0"/>
                  </a:lnTo>
                  <a:lnTo>
                    <a:pt x="0" y="18"/>
                  </a:lnTo>
                  <a:lnTo>
                    <a:pt x="65" y="88"/>
                  </a:lnTo>
                  <a:lnTo>
                    <a:pt x="131" y="156"/>
                  </a:lnTo>
                  <a:lnTo>
                    <a:pt x="196" y="222"/>
                  </a:lnTo>
                  <a:lnTo>
                    <a:pt x="265" y="283"/>
                  </a:lnTo>
                  <a:lnTo>
                    <a:pt x="334" y="343"/>
                  </a:lnTo>
                  <a:lnTo>
                    <a:pt x="406" y="398"/>
                  </a:lnTo>
                  <a:lnTo>
                    <a:pt x="478" y="448"/>
                  </a:lnTo>
                  <a:lnTo>
                    <a:pt x="482" y="451"/>
                  </a:lnTo>
                  <a:lnTo>
                    <a:pt x="520" y="475"/>
                  </a:lnTo>
                  <a:lnTo>
                    <a:pt x="557" y="496"/>
                  </a:lnTo>
                  <a:lnTo>
                    <a:pt x="604" y="520"/>
                  </a:lnTo>
                  <a:lnTo>
                    <a:pt x="650" y="542"/>
                  </a:lnTo>
                  <a:lnTo>
                    <a:pt x="697" y="562"/>
                  </a:lnTo>
                  <a:lnTo>
                    <a:pt x="745" y="580"/>
                  </a:lnTo>
                  <a:lnTo>
                    <a:pt x="792" y="596"/>
                  </a:lnTo>
                  <a:lnTo>
                    <a:pt x="840" y="611"/>
                  </a:lnTo>
                  <a:lnTo>
                    <a:pt x="941" y="638"/>
                  </a:lnTo>
                  <a:lnTo>
                    <a:pt x="1041" y="660"/>
                  </a:lnTo>
                  <a:lnTo>
                    <a:pt x="1046" y="660"/>
                  </a:lnTo>
                  <a:lnTo>
                    <a:pt x="1147" y="680"/>
                  </a:lnTo>
                  <a:lnTo>
                    <a:pt x="1251" y="696"/>
                  </a:lnTo>
                  <a:lnTo>
                    <a:pt x="1353" y="713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78" name="Freeform 35"/>
            <p:cNvSpPr>
              <a:spLocks/>
            </p:cNvSpPr>
            <p:nvPr/>
          </p:nvSpPr>
          <p:spPr bwMode="auto">
            <a:xfrm>
              <a:off x="2056" y="1066"/>
              <a:ext cx="68" cy="69"/>
            </a:xfrm>
            <a:custGeom>
              <a:avLst/>
              <a:gdLst>
                <a:gd name="T0" fmla="*/ 0 w 136"/>
                <a:gd name="T1" fmla="*/ 4 h 136"/>
                <a:gd name="T2" fmla="*/ 4 w 136"/>
                <a:gd name="T3" fmla="*/ 9 h 136"/>
                <a:gd name="T4" fmla="*/ 9 w 136"/>
                <a:gd name="T5" fmla="*/ 5 h 136"/>
                <a:gd name="T6" fmla="*/ 5 w 136"/>
                <a:gd name="T7" fmla="*/ 0 h 136"/>
                <a:gd name="T8" fmla="*/ 0 w 136"/>
                <a:gd name="T9" fmla="*/ 4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136">
                  <a:moveTo>
                    <a:pt x="0" y="57"/>
                  </a:moveTo>
                  <a:lnTo>
                    <a:pt x="57" y="136"/>
                  </a:lnTo>
                  <a:lnTo>
                    <a:pt x="136" y="79"/>
                  </a:lnTo>
                  <a:lnTo>
                    <a:pt x="79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79" name="Freeform 36"/>
            <p:cNvSpPr>
              <a:spLocks/>
            </p:cNvSpPr>
            <p:nvPr/>
          </p:nvSpPr>
          <p:spPr bwMode="auto">
            <a:xfrm>
              <a:off x="1371" y="705"/>
              <a:ext cx="74" cy="75"/>
            </a:xfrm>
            <a:custGeom>
              <a:avLst/>
              <a:gdLst>
                <a:gd name="T0" fmla="*/ 10 w 147"/>
                <a:gd name="T1" fmla="*/ 4 h 149"/>
                <a:gd name="T2" fmla="*/ 0 w 147"/>
                <a:gd name="T3" fmla="*/ 0 h 149"/>
                <a:gd name="T4" fmla="*/ 3 w 147"/>
                <a:gd name="T5" fmla="*/ 10 h 149"/>
                <a:gd name="T6" fmla="*/ 10 w 147"/>
                <a:gd name="T7" fmla="*/ 4 h 1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" h="149">
                  <a:moveTo>
                    <a:pt x="147" y="55"/>
                  </a:moveTo>
                  <a:lnTo>
                    <a:pt x="0" y="0"/>
                  </a:lnTo>
                  <a:lnTo>
                    <a:pt x="45" y="149"/>
                  </a:lnTo>
                  <a:lnTo>
                    <a:pt x="147" y="55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9481" name="Group 41"/>
          <p:cNvGrpSpPr>
            <a:grpSpLocks/>
          </p:cNvGrpSpPr>
          <p:nvPr/>
        </p:nvGrpSpPr>
        <p:grpSpPr bwMode="auto">
          <a:xfrm>
            <a:off x="2151063" y="519113"/>
            <a:ext cx="1190625" cy="954087"/>
            <a:chOff x="1355" y="327"/>
            <a:chExt cx="750" cy="601"/>
          </a:xfrm>
        </p:grpSpPr>
        <p:sp>
          <p:nvSpPr>
            <p:cNvPr id="19574" name="Freeform 38"/>
            <p:cNvSpPr>
              <a:spLocks/>
            </p:cNvSpPr>
            <p:nvPr/>
          </p:nvSpPr>
          <p:spPr bwMode="auto">
            <a:xfrm>
              <a:off x="1380" y="356"/>
              <a:ext cx="664" cy="546"/>
            </a:xfrm>
            <a:custGeom>
              <a:avLst/>
              <a:gdLst>
                <a:gd name="T0" fmla="*/ 2 w 1327"/>
                <a:gd name="T1" fmla="*/ 0 h 1091"/>
                <a:gd name="T2" fmla="*/ 0 w 1327"/>
                <a:gd name="T3" fmla="*/ 1 h 1091"/>
                <a:gd name="T4" fmla="*/ 4 w 1327"/>
                <a:gd name="T5" fmla="*/ 7 h 1091"/>
                <a:gd name="T6" fmla="*/ 7 w 1327"/>
                <a:gd name="T7" fmla="*/ 13 h 1091"/>
                <a:gd name="T8" fmla="*/ 10 w 1327"/>
                <a:gd name="T9" fmla="*/ 19 h 1091"/>
                <a:gd name="T10" fmla="*/ 14 w 1327"/>
                <a:gd name="T11" fmla="*/ 25 h 1091"/>
                <a:gd name="T12" fmla="*/ 14 w 1327"/>
                <a:gd name="T13" fmla="*/ 25 h 1091"/>
                <a:gd name="T14" fmla="*/ 16 w 1327"/>
                <a:gd name="T15" fmla="*/ 28 h 1091"/>
                <a:gd name="T16" fmla="*/ 18 w 1327"/>
                <a:gd name="T17" fmla="*/ 31 h 1091"/>
                <a:gd name="T18" fmla="*/ 20 w 1327"/>
                <a:gd name="T19" fmla="*/ 33 h 1091"/>
                <a:gd name="T20" fmla="*/ 22 w 1327"/>
                <a:gd name="T21" fmla="*/ 36 h 1091"/>
                <a:gd name="T22" fmla="*/ 24 w 1327"/>
                <a:gd name="T23" fmla="*/ 38 h 1091"/>
                <a:gd name="T24" fmla="*/ 27 w 1327"/>
                <a:gd name="T25" fmla="*/ 41 h 1091"/>
                <a:gd name="T26" fmla="*/ 29 w 1327"/>
                <a:gd name="T27" fmla="*/ 43 h 1091"/>
                <a:gd name="T28" fmla="*/ 32 w 1327"/>
                <a:gd name="T29" fmla="*/ 45 h 1091"/>
                <a:gd name="T30" fmla="*/ 34 w 1327"/>
                <a:gd name="T31" fmla="*/ 47 h 1091"/>
                <a:gd name="T32" fmla="*/ 35 w 1327"/>
                <a:gd name="T33" fmla="*/ 47 h 1091"/>
                <a:gd name="T34" fmla="*/ 37 w 1327"/>
                <a:gd name="T35" fmla="*/ 49 h 1091"/>
                <a:gd name="T36" fmla="*/ 40 w 1327"/>
                <a:gd name="T37" fmla="*/ 51 h 1091"/>
                <a:gd name="T38" fmla="*/ 43 w 1327"/>
                <a:gd name="T39" fmla="*/ 52 h 1091"/>
                <a:gd name="T40" fmla="*/ 47 w 1327"/>
                <a:gd name="T41" fmla="*/ 54 h 1091"/>
                <a:gd name="T42" fmla="*/ 50 w 1327"/>
                <a:gd name="T43" fmla="*/ 56 h 1091"/>
                <a:gd name="T44" fmla="*/ 57 w 1327"/>
                <a:gd name="T45" fmla="*/ 59 h 1091"/>
                <a:gd name="T46" fmla="*/ 64 w 1327"/>
                <a:gd name="T47" fmla="*/ 61 h 1091"/>
                <a:gd name="T48" fmla="*/ 67 w 1327"/>
                <a:gd name="T49" fmla="*/ 63 h 1091"/>
                <a:gd name="T50" fmla="*/ 71 w 1327"/>
                <a:gd name="T51" fmla="*/ 64 h 1091"/>
                <a:gd name="T52" fmla="*/ 74 w 1327"/>
                <a:gd name="T53" fmla="*/ 65 h 1091"/>
                <a:gd name="T54" fmla="*/ 77 w 1327"/>
                <a:gd name="T55" fmla="*/ 67 h 1091"/>
                <a:gd name="T56" fmla="*/ 80 w 1327"/>
                <a:gd name="T57" fmla="*/ 68 h 1091"/>
                <a:gd name="T58" fmla="*/ 83 w 1327"/>
                <a:gd name="T59" fmla="*/ 69 h 1091"/>
                <a:gd name="T60" fmla="*/ 83 w 1327"/>
                <a:gd name="T61" fmla="*/ 67 h 1091"/>
                <a:gd name="T62" fmla="*/ 81 w 1327"/>
                <a:gd name="T63" fmla="*/ 66 h 1091"/>
                <a:gd name="T64" fmla="*/ 78 w 1327"/>
                <a:gd name="T65" fmla="*/ 65 h 1091"/>
                <a:gd name="T66" fmla="*/ 75 w 1327"/>
                <a:gd name="T67" fmla="*/ 64 h 1091"/>
                <a:gd name="T68" fmla="*/ 71 w 1327"/>
                <a:gd name="T69" fmla="*/ 63 h 1091"/>
                <a:gd name="T70" fmla="*/ 68 w 1327"/>
                <a:gd name="T71" fmla="*/ 61 h 1091"/>
                <a:gd name="T72" fmla="*/ 65 w 1327"/>
                <a:gd name="T73" fmla="*/ 60 h 1091"/>
                <a:gd name="T74" fmla="*/ 57 w 1327"/>
                <a:gd name="T75" fmla="*/ 57 h 1091"/>
                <a:gd name="T76" fmla="*/ 51 w 1327"/>
                <a:gd name="T77" fmla="*/ 54 h 1091"/>
                <a:gd name="T78" fmla="*/ 47 w 1327"/>
                <a:gd name="T79" fmla="*/ 52 h 1091"/>
                <a:gd name="T80" fmla="*/ 44 w 1327"/>
                <a:gd name="T81" fmla="*/ 51 h 1091"/>
                <a:gd name="T82" fmla="*/ 41 w 1327"/>
                <a:gd name="T83" fmla="*/ 49 h 1091"/>
                <a:gd name="T84" fmla="*/ 38 w 1327"/>
                <a:gd name="T85" fmla="*/ 47 h 1091"/>
                <a:gd name="T86" fmla="*/ 35 w 1327"/>
                <a:gd name="T87" fmla="*/ 46 h 1091"/>
                <a:gd name="T88" fmla="*/ 35 w 1327"/>
                <a:gd name="T89" fmla="*/ 47 h 1091"/>
                <a:gd name="T90" fmla="*/ 36 w 1327"/>
                <a:gd name="T91" fmla="*/ 46 h 1091"/>
                <a:gd name="T92" fmla="*/ 33 w 1327"/>
                <a:gd name="T93" fmla="*/ 44 h 1091"/>
                <a:gd name="T94" fmla="*/ 31 w 1327"/>
                <a:gd name="T95" fmla="*/ 42 h 1091"/>
                <a:gd name="T96" fmla="*/ 28 w 1327"/>
                <a:gd name="T97" fmla="*/ 40 h 1091"/>
                <a:gd name="T98" fmla="*/ 26 w 1327"/>
                <a:gd name="T99" fmla="*/ 37 h 1091"/>
                <a:gd name="T100" fmla="*/ 23 w 1327"/>
                <a:gd name="T101" fmla="*/ 35 h 1091"/>
                <a:gd name="T102" fmla="*/ 21 w 1327"/>
                <a:gd name="T103" fmla="*/ 32 h 1091"/>
                <a:gd name="T104" fmla="*/ 19 w 1327"/>
                <a:gd name="T105" fmla="*/ 29 h 1091"/>
                <a:gd name="T106" fmla="*/ 17 w 1327"/>
                <a:gd name="T107" fmla="*/ 27 h 1091"/>
                <a:gd name="T108" fmla="*/ 15 w 1327"/>
                <a:gd name="T109" fmla="*/ 24 h 1091"/>
                <a:gd name="T110" fmla="*/ 14 w 1327"/>
                <a:gd name="T111" fmla="*/ 24 h 1091"/>
                <a:gd name="T112" fmla="*/ 15 w 1327"/>
                <a:gd name="T113" fmla="*/ 24 h 1091"/>
                <a:gd name="T114" fmla="*/ 12 w 1327"/>
                <a:gd name="T115" fmla="*/ 18 h 1091"/>
                <a:gd name="T116" fmla="*/ 8 w 1327"/>
                <a:gd name="T117" fmla="*/ 13 h 1091"/>
                <a:gd name="T118" fmla="*/ 5 w 1327"/>
                <a:gd name="T119" fmla="*/ 7 h 1091"/>
                <a:gd name="T120" fmla="*/ 2 w 1327"/>
                <a:gd name="T121" fmla="*/ 0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7" h="1091">
                  <a:moveTo>
                    <a:pt x="24" y="0"/>
                  </a:moveTo>
                  <a:lnTo>
                    <a:pt x="0" y="12"/>
                  </a:lnTo>
                  <a:lnTo>
                    <a:pt x="50" y="108"/>
                  </a:lnTo>
                  <a:lnTo>
                    <a:pt x="101" y="203"/>
                  </a:lnTo>
                  <a:lnTo>
                    <a:pt x="153" y="298"/>
                  </a:lnTo>
                  <a:lnTo>
                    <a:pt x="211" y="389"/>
                  </a:lnTo>
                  <a:lnTo>
                    <a:pt x="214" y="394"/>
                  </a:lnTo>
                  <a:lnTo>
                    <a:pt x="244" y="437"/>
                  </a:lnTo>
                  <a:lnTo>
                    <a:pt x="276" y="482"/>
                  </a:lnTo>
                  <a:lnTo>
                    <a:pt x="309" y="524"/>
                  </a:lnTo>
                  <a:lnTo>
                    <a:pt x="345" y="566"/>
                  </a:lnTo>
                  <a:lnTo>
                    <a:pt x="382" y="606"/>
                  </a:lnTo>
                  <a:lnTo>
                    <a:pt x="421" y="645"/>
                  </a:lnTo>
                  <a:lnTo>
                    <a:pt x="462" y="683"/>
                  </a:lnTo>
                  <a:lnTo>
                    <a:pt x="508" y="719"/>
                  </a:lnTo>
                  <a:lnTo>
                    <a:pt x="544" y="746"/>
                  </a:lnTo>
                  <a:lnTo>
                    <a:pt x="548" y="749"/>
                  </a:lnTo>
                  <a:lnTo>
                    <a:pt x="592" y="777"/>
                  </a:lnTo>
                  <a:lnTo>
                    <a:pt x="637" y="804"/>
                  </a:lnTo>
                  <a:lnTo>
                    <a:pt x="686" y="831"/>
                  </a:lnTo>
                  <a:lnTo>
                    <a:pt x="737" y="856"/>
                  </a:lnTo>
                  <a:lnTo>
                    <a:pt x="791" y="882"/>
                  </a:lnTo>
                  <a:lnTo>
                    <a:pt x="902" y="931"/>
                  </a:lnTo>
                  <a:lnTo>
                    <a:pt x="1014" y="976"/>
                  </a:lnTo>
                  <a:lnTo>
                    <a:pt x="1070" y="999"/>
                  </a:lnTo>
                  <a:lnTo>
                    <a:pt x="1124" y="1020"/>
                  </a:lnTo>
                  <a:lnTo>
                    <a:pt x="1176" y="1039"/>
                  </a:lnTo>
                  <a:lnTo>
                    <a:pt x="1227" y="1057"/>
                  </a:lnTo>
                  <a:lnTo>
                    <a:pt x="1273" y="1075"/>
                  </a:lnTo>
                  <a:lnTo>
                    <a:pt x="1318" y="1091"/>
                  </a:lnTo>
                  <a:lnTo>
                    <a:pt x="1327" y="1066"/>
                  </a:lnTo>
                  <a:lnTo>
                    <a:pt x="1284" y="1050"/>
                  </a:lnTo>
                  <a:lnTo>
                    <a:pt x="1237" y="1032"/>
                  </a:lnTo>
                  <a:lnTo>
                    <a:pt x="1186" y="1014"/>
                  </a:lnTo>
                  <a:lnTo>
                    <a:pt x="1134" y="994"/>
                  </a:lnTo>
                  <a:lnTo>
                    <a:pt x="1080" y="973"/>
                  </a:lnTo>
                  <a:lnTo>
                    <a:pt x="1025" y="951"/>
                  </a:lnTo>
                  <a:lnTo>
                    <a:pt x="912" y="906"/>
                  </a:lnTo>
                  <a:lnTo>
                    <a:pt x="802" y="856"/>
                  </a:lnTo>
                  <a:lnTo>
                    <a:pt x="748" y="831"/>
                  </a:lnTo>
                  <a:lnTo>
                    <a:pt x="697" y="805"/>
                  </a:lnTo>
                  <a:lnTo>
                    <a:pt x="647" y="778"/>
                  </a:lnTo>
                  <a:lnTo>
                    <a:pt x="602" y="751"/>
                  </a:lnTo>
                  <a:lnTo>
                    <a:pt x="559" y="723"/>
                  </a:lnTo>
                  <a:lnTo>
                    <a:pt x="554" y="737"/>
                  </a:lnTo>
                  <a:lnTo>
                    <a:pt x="563" y="726"/>
                  </a:lnTo>
                  <a:lnTo>
                    <a:pt x="524" y="698"/>
                  </a:lnTo>
                  <a:lnTo>
                    <a:pt x="481" y="663"/>
                  </a:lnTo>
                  <a:lnTo>
                    <a:pt x="441" y="626"/>
                  </a:lnTo>
                  <a:lnTo>
                    <a:pt x="402" y="587"/>
                  </a:lnTo>
                  <a:lnTo>
                    <a:pt x="364" y="546"/>
                  </a:lnTo>
                  <a:lnTo>
                    <a:pt x="328" y="504"/>
                  </a:lnTo>
                  <a:lnTo>
                    <a:pt x="295" y="462"/>
                  </a:lnTo>
                  <a:lnTo>
                    <a:pt x="264" y="418"/>
                  </a:lnTo>
                  <a:lnTo>
                    <a:pt x="234" y="374"/>
                  </a:lnTo>
                  <a:lnTo>
                    <a:pt x="223" y="383"/>
                  </a:lnTo>
                  <a:lnTo>
                    <a:pt x="237" y="379"/>
                  </a:lnTo>
                  <a:lnTo>
                    <a:pt x="179" y="287"/>
                  </a:lnTo>
                  <a:lnTo>
                    <a:pt x="126" y="193"/>
                  </a:lnTo>
                  <a:lnTo>
                    <a:pt x="75" y="9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75" name="Oval 39"/>
            <p:cNvSpPr>
              <a:spLocks noChangeArrowheads="1"/>
            </p:cNvSpPr>
            <p:nvPr/>
          </p:nvSpPr>
          <p:spPr bwMode="auto">
            <a:xfrm>
              <a:off x="1355" y="327"/>
              <a:ext cx="65" cy="66"/>
            </a:xfrm>
            <a:prstGeom prst="ellipse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19576" name="Freeform 40"/>
            <p:cNvSpPr>
              <a:spLocks/>
            </p:cNvSpPr>
            <p:nvPr/>
          </p:nvSpPr>
          <p:spPr bwMode="auto">
            <a:xfrm>
              <a:off x="2028" y="863"/>
              <a:ext cx="77" cy="65"/>
            </a:xfrm>
            <a:custGeom>
              <a:avLst/>
              <a:gdLst>
                <a:gd name="T0" fmla="*/ 0 w 154"/>
                <a:gd name="T1" fmla="*/ 9 h 130"/>
                <a:gd name="T2" fmla="*/ 10 w 154"/>
                <a:gd name="T3" fmla="*/ 8 h 130"/>
                <a:gd name="T4" fmla="*/ 4 w 154"/>
                <a:gd name="T5" fmla="*/ 0 h 130"/>
                <a:gd name="T6" fmla="*/ 0 w 154"/>
                <a:gd name="T7" fmla="*/ 9 h 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" h="130">
                  <a:moveTo>
                    <a:pt x="0" y="130"/>
                  </a:moveTo>
                  <a:lnTo>
                    <a:pt x="154" y="115"/>
                  </a:lnTo>
                  <a:lnTo>
                    <a:pt x="51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9482" name="Group 70"/>
          <p:cNvGrpSpPr>
            <a:grpSpLocks/>
          </p:cNvGrpSpPr>
          <p:nvPr/>
        </p:nvGrpSpPr>
        <p:grpSpPr bwMode="auto">
          <a:xfrm>
            <a:off x="1887538" y="854075"/>
            <a:ext cx="460375" cy="74613"/>
            <a:chOff x="1189" y="538"/>
            <a:chExt cx="290" cy="47"/>
          </a:xfrm>
        </p:grpSpPr>
        <p:sp>
          <p:nvSpPr>
            <p:cNvPr id="19546" name="Freeform 42"/>
            <p:cNvSpPr>
              <a:spLocks/>
            </p:cNvSpPr>
            <p:nvPr/>
          </p:nvSpPr>
          <p:spPr bwMode="auto">
            <a:xfrm>
              <a:off x="1189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1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1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47" name="Freeform 43"/>
            <p:cNvSpPr>
              <a:spLocks/>
            </p:cNvSpPr>
            <p:nvPr/>
          </p:nvSpPr>
          <p:spPr bwMode="auto">
            <a:xfrm>
              <a:off x="1198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48" name="Freeform 44"/>
            <p:cNvSpPr>
              <a:spLocks/>
            </p:cNvSpPr>
            <p:nvPr/>
          </p:nvSpPr>
          <p:spPr bwMode="auto">
            <a:xfrm>
              <a:off x="1207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49" name="Freeform 45"/>
            <p:cNvSpPr>
              <a:spLocks/>
            </p:cNvSpPr>
            <p:nvPr/>
          </p:nvSpPr>
          <p:spPr bwMode="auto">
            <a:xfrm>
              <a:off x="1216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50" name="Freeform 46"/>
            <p:cNvSpPr>
              <a:spLocks/>
            </p:cNvSpPr>
            <p:nvPr/>
          </p:nvSpPr>
          <p:spPr bwMode="auto">
            <a:xfrm>
              <a:off x="1225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51" name="Freeform 47"/>
            <p:cNvSpPr>
              <a:spLocks/>
            </p:cNvSpPr>
            <p:nvPr/>
          </p:nvSpPr>
          <p:spPr bwMode="auto">
            <a:xfrm>
              <a:off x="1234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52" name="Freeform 48"/>
            <p:cNvSpPr>
              <a:spLocks/>
            </p:cNvSpPr>
            <p:nvPr/>
          </p:nvSpPr>
          <p:spPr bwMode="auto">
            <a:xfrm>
              <a:off x="1243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53" name="Freeform 49"/>
            <p:cNvSpPr>
              <a:spLocks/>
            </p:cNvSpPr>
            <p:nvPr/>
          </p:nvSpPr>
          <p:spPr bwMode="auto">
            <a:xfrm>
              <a:off x="1252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54" name="Freeform 50"/>
            <p:cNvSpPr>
              <a:spLocks/>
            </p:cNvSpPr>
            <p:nvPr/>
          </p:nvSpPr>
          <p:spPr bwMode="auto">
            <a:xfrm>
              <a:off x="1261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55" name="Freeform 51"/>
            <p:cNvSpPr>
              <a:spLocks/>
            </p:cNvSpPr>
            <p:nvPr/>
          </p:nvSpPr>
          <p:spPr bwMode="auto">
            <a:xfrm>
              <a:off x="1270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56" name="Freeform 52"/>
            <p:cNvSpPr>
              <a:spLocks/>
            </p:cNvSpPr>
            <p:nvPr/>
          </p:nvSpPr>
          <p:spPr bwMode="auto">
            <a:xfrm>
              <a:off x="1279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57" name="Freeform 53"/>
            <p:cNvSpPr>
              <a:spLocks/>
            </p:cNvSpPr>
            <p:nvPr/>
          </p:nvSpPr>
          <p:spPr bwMode="auto">
            <a:xfrm>
              <a:off x="1288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58" name="Freeform 54"/>
            <p:cNvSpPr>
              <a:spLocks/>
            </p:cNvSpPr>
            <p:nvPr/>
          </p:nvSpPr>
          <p:spPr bwMode="auto">
            <a:xfrm>
              <a:off x="1297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59" name="Freeform 55"/>
            <p:cNvSpPr>
              <a:spLocks/>
            </p:cNvSpPr>
            <p:nvPr/>
          </p:nvSpPr>
          <p:spPr bwMode="auto">
            <a:xfrm>
              <a:off x="1306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60" name="Freeform 56"/>
            <p:cNvSpPr>
              <a:spLocks/>
            </p:cNvSpPr>
            <p:nvPr/>
          </p:nvSpPr>
          <p:spPr bwMode="auto">
            <a:xfrm>
              <a:off x="1315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61" name="Freeform 57"/>
            <p:cNvSpPr>
              <a:spLocks/>
            </p:cNvSpPr>
            <p:nvPr/>
          </p:nvSpPr>
          <p:spPr bwMode="auto">
            <a:xfrm>
              <a:off x="1324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62" name="Freeform 58"/>
            <p:cNvSpPr>
              <a:spLocks/>
            </p:cNvSpPr>
            <p:nvPr/>
          </p:nvSpPr>
          <p:spPr bwMode="auto">
            <a:xfrm>
              <a:off x="1333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63" name="Freeform 59"/>
            <p:cNvSpPr>
              <a:spLocks/>
            </p:cNvSpPr>
            <p:nvPr/>
          </p:nvSpPr>
          <p:spPr bwMode="auto">
            <a:xfrm>
              <a:off x="1342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64" name="Freeform 60"/>
            <p:cNvSpPr>
              <a:spLocks/>
            </p:cNvSpPr>
            <p:nvPr/>
          </p:nvSpPr>
          <p:spPr bwMode="auto">
            <a:xfrm>
              <a:off x="1351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65" name="Freeform 61"/>
            <p:cNvSpPr>
              <a:spLocks/>
            </p:cNvSpPr>
            <p:nvPr/>
          </p:nvSpPr>
          <p:spPr bwMode="auto">
            <a:xfrm>
              <a:off x="1360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66" name="Freeform 62"/>
            <p:cNvSpPr>
              <a:spLocks/>
            </p:cNvSpPr>
            <p:nvPr/>
          </p:nvSpPr>
          <p:spPr bwMode="auto">
            <a:xfrm>
              <a:off x="1369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67" name="Freeform 63"/>
            <p:cNvSpPr>
              <a:spLocks/>
            </p:cNvSpPr>
            <p:nvPr/>
          </p:nvSpPr>
          <p:spPr bwMode="auto">
            <a:xfrm>
              <a:off x="1378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68" name="Freeform 64"/>
            <p:cNvSpPr>
              <a:spLocks/>
            </p:cNvSpPr>
            <p:nvPr/>
          </p:nvSpPr>
          <p:spPr bwMode="auto">
            <a:xfrm>
              <a:off x="1387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69" name="Freeform 65"/>
            <p:cNvSpPr>
              <a:spLocks/>
            </p:cNvSpPr>
            <p:nvPr/>
          </p:nvSpPr>
          <p:spPr bwMode="auto">
            <a:xfrm>
              <a:off x="1396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70" name="Freeform 66"/>
            <p:cNvSpPr>
              <a:spLocks/>
            </p:cNvSpPr>
            <p:nvPr/>
          </p:nvSpPr>
          <p:spPr bwMode="auto">
            <a:xfrm>
              <a:off x="1405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71" name="Freeform 67"/>
            <p:cNvSpPr>
              <a:spLocks/>
            </p:cNvSpPr>
            <p:nvPr/>
          </p:nvSpPr>
          <p:spPr bwMode="auto">
            <a:xfrm>
              <a:off x="1414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72" name="Freeform 68"/>
            <p:cNvSpPr>
              <a:spLocks/>
            </p:cNvSpPr>
            <p:nvPr/>
          </p:nvSpPr>
          <p:spPr bwMode="auto">
            <a:xfrm>
              <a:off x="1423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73" name="Freeform 69"/>
            <p:cNvSpPr>
              <a:spLocks/>
            </p:cNvSpPr>
            <p:nvPr/>
          </p:nvSpPr>
          <p:spPr bwMode="auto">
            <a:xfrm>
              <a:off x="1433" y="538"/>
              <a:ext cx="46" cy="47"/>
            </a:xfrm>
            <a:custGeom>
              <a:avLst/>
              <a:gdLst>
                <a:gd name="T0" fmla="*/ 0 w 93"/>
                <a:gd name="T1" fmla="*/ 6 h 94"/>
                <a:gd name="T2" fmla="*/ 5 w 93"/>
                <a:gd name="T3" fmla="*/ 3 h 94"/>
                <a:gd name="T4" fmla="*/ 0 w 93"/>
                <a:gd name="T5" fmla="*/ 0 h 94"/>
                <a:gd name="T6" fmla="*/ 0 w 93"/>
                <a:gd name="T7" fmla="*/ 6 h 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94">
                  <a:moveTo>
                    <a:pt x="0" y="94"/>
                  </a:moveTo>
                  <a:lnTo>
                    <a:pt x="93" y="46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9483" name="Group 95"/>
          <p:cNvGrpSpPr>
            <a:grpSpLocks/>
          </p:cNvGrpSpPr>
          <p:nvPr/>
        </p:nvGrpSpPr>
        <p:grpSpPr bwMode="auto">
          <a:xfrm>
            <a:off x="3200400" y="1538288"/>
            <a:ext cx="403225" cy="74612"/>
            <a:chOff x="2016" y="969"/>
            <a:chExt cx="254" cy="47"/>
          </a:xfrm>
        </p:grpSpPr>
        <p:sp>
          <p:nvSpPr>
            <p:cNvPr id="19522" name="Freeform 71"/>
            <p:cNvSpPr>
              <a:spLocks/>
            </p:cNvSpPr>
            <p:nvPr/>
          </p:nvSpPr>
          <p:spPr bwMode="auto">
            <a:xfrm>
              <a:off x="2016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23" name="Freeform 72"/>
            <p:cNvSpPr>
              <a:spLocks/>
            </p:cNvSpPr>
            <p:nvPr/>
          </p:nvSpPr>
          <p:spPr bwMode="auto">
            <a:xfrm>
              <a:off x="2025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24" name="Freeform 73"/>
            <p:cNvSpPr>
              <a:spLocks/>
            </p:cNvSpPr>
            <p:nvPr/>
          </p:nvSpPr>
          <p:spPr bwMode="auto">
            <a:xfrm>
              <a:off x="2034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25" name="Freeform 74"/>
            <p:cNvSpPr>
              <a:spLocks/>
            </p:cNvSpPr>
            <p:nvPr/>
          </p:nvSpPr>
          <p:spPr bwMode="auto">
            <a:xfrm>
              <a:off x="2043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26" name="Freeform 75"/>
            <p:cNvSpPr>
              <a:spLocks/>
            </p:cNvSpPr>
            <p:nvPr/>
          </p:nvSpPr>
          <p:spPr bwMode="auto">
            <a:xfrm>
              <a:off x="2052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27" name="Freeform 76"/>
            <p:cNvSpPr>
              <a:spLocks/>
            </p:cNvSpPr>
            <p:nvPr/>
          </p:nvSpPr>
          <p:spPr bwMode="auto">
            <a:xfrm>
              <a:off x="2061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28" name="Freeform 77"/>
            <p:cNvSpPr>
              <a:spLocks/>
            </p:cNvSpPr>
            <p:nvPr/>
          </p:nvSpPr>
          <p:spPr bwMode="auto">
            <a:xfrm>
              <a:off x="2070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29" name="Freeform 78"/>
            <p:cNvSpPr>
              <a:spLocks/>
            </p:cNvSpPr>
            <p:nvPr/>
          </p:nvSpPr>
          <p:spPr bwMode="auto">
            <a:xfrm>
              <a:off x="2079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30" name="Freeform 79"/>
            <p:cNvSpPr>
              <a:spLocks/>
            </p:cNvSpPr>
            <p:nvPr/>
          </p:nvSpPr>
          <p:spPr bwMode="auto">
            <a:xfrm>
              <a:off x="2088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31" name="Freeform 80"/>
            <p:cNvSpPr>
              <a:spLocks/>
            </p:cNvSpPr>
            <p:nvPr/>
          </p:nvSpPr>
          <p:spPr bwMode="auto">
            <a:xfrm>
              <a:off x="2097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32" name="Freeform 81"/>
            <p:cNvSpPr>
              <a:spLocks/>
            </p:cNvSpPr>
            <p:nvPr/>
          </p:nvSpPr>
          <p:spPr bwMode="auto">
            <a:xfrm>
              <a:off x="2106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33" name="Freeform 82"/>
            <p:cNvSpPr>
              <a:spLocks/>
            </p:cNvSpPr>
            <p:nvPr/>
          </p:nvSpPr>
          <p:spPr bwMode="auto">
            <a:xfrm>
              <a:off x="2115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34" name="Freeform 83"/>
            <p:cNvSpPr>
              <a:spLocks/>
            </p:cNvSpPr>
            <p:nvPr/>
          </p:nvSpPr>
          <p:spPr bwMode="auto">
            <a:xfrm>
              <a:off x="2124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35" name="Freeform 84"/>
            <p:cNvSpPr>
              <a:spLocks/>
            </p:cNvSpPr>
            <p:nvPr/>
          </p:nvSpPr>
          <p:spPr bwMode="auto">
            <a:xfrm>
              <a:off x="2133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36" name="Freeform 85"/>
            <p:cNvSpPr>
              <a:spLocks/>
            </p:cNvSpPr>
            <p:nvPr/>
          </p:nvSpPr>
          <p:spPr bwMode="auto">
            <a:xfrm>
              <a:off x="2142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37" name="Freeform 86"/>
            <p:cNvSpPr>
              <a:spLocks/>
            </p:cNvSpPr>
            <p:nvPr/>
          </p:nvSpPr>
          <p:spPr bwMode="auto">
            <a:xfrm>
              <a:off x="2151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38" name="Freeform 87"/>
            <p:cNvSpPr>
              <a:spLocks/>
            </p:cNvSpPr>
            <p:nvPr/>
          </p:nvSpPr>
          <p:spPr bwMode="auto">
            <a:xfrm>
              <a:off x="2160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39" name="Freeform 88"/>
            <p:cNvSpPr>
              <a:spLocks/>
            </p:cNvSpPr>
            <p:nvPr/>
          </p:nvSpPr>
          <p:spPr bwMode="auto">
            <a:xfrm>
              <a:off x="2169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40" name="Freeform 89"/>
            <p:cNvSpPr>
              <a:spLocks/>
            </p:cNvSpPr>
            <p:nvPr/>
          </p:nvSpPr>
          <p:spPr bwMode="auto">
            <a:xfrm>
              <a:off x="2178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41" name="Freeform 90"/>
            <p:cNvSpPr>
              <a:spLocks/>
            </p:cNvSpPr>
            <p:nvPr/>
          </p:nvSpPr>
          <p:spPr bwMode="auto">
            <a:xfrm>
              <a:off x="2187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42" name="Freeform 91"/>
            <p:cNvSpPr>
              <a:spLocks/>
            </p:cNvSpPr>
            <p:nvPr/>
          </p:nvSpPr>
          <p:spPr bwMode="auto">
            <a:xfrm>
              <a:off x="2196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43" name="Freeform 92"/>
            <p:cNvSpPr>
              <a:spLocks/>
            </p:cNvSpPr>
            <p:nvPr/>
          </p:nvSpPr>
          <p:spPr bwMode="auto">
            <a:xfrm>
              <a:off x="2205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44" name="Freeform 93"/>
            <p:cNvSpPr>
              <a:spLocks/>
            </p:cNvSpPr>
            <p:nvPr/>
          </p:nvSpPr>
          <p:spPr bwMode="auto">
            <a:xfrm>
              <a:off x="2214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45" name="Freeform 94"/>
            <p:cNvSpPr>
              <a:spLocks/>
            </p:cNvSpPr>
            <p:nvPr/>
          </p:nvSpPr>
          <p:spPr bwMode="auto">
            <a:xfrm>
              <a:off x="2223" y="969"/>
              <a:ext cx="47" cy="47"/>
            </a:xfrm>
            <a:custGeom>
              <a:avLst/>
              <a:gdLst>
                <a:gd name="T0" fmla="*/ 0 w 93"/>
                <a:gd name="T1" fmla="*/ 5 h 95"/>
                <a:gd name="T2" fmla="*/ 6 w 93"/>
                <a:gd name="T3" fmla="*/ 2 h 95"/>
                <a:gd name="T4" fmla="*/ 0 w 93"/>
                <a:gd name="T5" fmla="*/ 0 h 95"/>
                <a:gd name="T6" fmla="*/ 0 w 93"/>
                <a:gd name="T7" fmla="*/ 5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95">
                  <a:moveTo>
                    <a:pt x="0" y="95"/>
                  </a:moveTo>
                  <a:lnTo>
                    <a:pt x="93" y="47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19484" name="Group 99"/>
          <p:cNvGrpSpPr>
            <a:grpSpLocks/>
          </p:cNvGrpSpPr>
          <p:nvPr/>
        </p:nvGrpSpPr>
        <p:grpSpPr bwMode="auto">
          <a:xfrm>
            <a:off x="2462213" y="1725613"/>
            <a:ext cx="228600" cy="74612"/>
            <a:chOff x="1551" y="1087"/>
            <a:chExt cx="144" cy="47"/>
          </a:xfrm>
        </p:grpSpPr>
        <p:sp>
          <p:nvSpPr>
            <p:cNvPr id="19519" name="Line 96"/>
            <p:cNvSpPr>
              <a:spLocks noChangeShapeType="1"/>
            </p:cNvSpPr>
            <p:nvPr/>
          </p:nvSpPr>
          <p:spPr bwMode="auto">
            <a:xfrm>
              <a:off x="1596" y="1110"/>
              <a:ext cx="5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20" name="Freeform 97"/>
            <p:cNvSpPr>
              <a:spLocks/>
            </p:cNvSpPr>
            <p:nvPr/>
          </p:nvSpPr>
          <p:spPr bwMode="auto">
            <a:xfrm>
              <a:off x="1551" y="1087"/>
              <a:ext cx="47" cy="47"/>
            </a:xfrm>
            <a:custGeom>
              <a:avLst/>
              <a:gdLst>
                <a:gd name="T0" fmla="*/ 6 w 94"/>
                <a:gd name="T1" fmla="*/ 0 h 95"/>
                <a:gd name="T2" fmla="*/ 0 w 94"/>
                <a:gd name="T3" fmla="*/ 3 h 95"/>
                <a:gd name="T4" fmla="*/ 6 w 94"/>
                <a:gd name="T5" fmla="*/ 5 h 95"/>
                <a:gd name="T6" fmla="*/ 6 w 94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95">
                  <a:moveTo>
                    <a:pt x="94" y="0"/>
                  </a:moveTo>
                  <a:lnTo>
                    <a:pt x="0" y="48"/>
                  </a:lnTo>
                  <a:lnTo>
                    <a:pt x="94" y="9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19521" name="Freeform 98"/>
            <p:cNvSpPr>
              <a:spLocks/>
            </p:cNvSpPr>
            <p:nvPr/>
          </p:nvSpPr>
          <p:spPr bwMode="auto">
            <a:xfrm>
              <a:off x="1648" y="1087"/>
              <a:ext cx="47" cy="47"/>
            </a:xfrm>
            <a:custGeom>
              <a:avLst/>
              <a:gdLst>
                <a:gd name="T0" fmla="*/ 0 w 93"/>
                <a:gd name="T1" fmla="*/ 5 h 95"/>
                <a:gd name="T2" fmla="*/ 6 w 93"/>
                <a:gd name="T3" fmla="*/ 3 h 95"/>
                <a:gd name="T4" fmla="*/ 0 w 93"/>
                <a:gd name="T5" fmla="*/ 0 h 95"/>
                <a:gd name="T6" fmla="*/ 0 w 93"/>
                <a:gd name="T7" fmla="*/ 5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95">
                  <a:moveTo>
                    <a:pt x="0" y="95"/>
                  </a:moveTo>
                  <a:lnTo>
                    <a:pt x="93" y="48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9485" name="Line 100"/>
          <p:cNvSpPr>
            <a:spLocks noChangeShapeType="1"/>
          </p:cNvSpPr>
          <p:nvPr/>
        </p:nvSpPr>
        <p:spPr bwMode="auto">
          <a:xfrm>
            <a:off x="3317875" y="1803400"/>
            <a:ext cx="1588" cy="114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9486" name="Line 101"/>
          <p:cNvSpPr>
            <a:spLocks noChangeShapeType="1"/>
          </p:cNvSpPr>
          <p:nvPr/>
        </p:nvSpPr>
        <p:spPr bwMode="auto">
          <a:xfrm>
            <a:off x="2176463" y="1803400"/>
            <a:ext cx="1587" cy="114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9487" name="Line 102"/>
          <p:cNvSpPr>
            <a:spLocks noChangeShapeType="1"/>
          </p:cNvSpPr>
          <p:nvPr/>
        </p:nvSpPr>
        <p:spPr bwMode="auto">
          <a:xfrm flipH="1">
            <a:off x="1543050" y="1763713"/>
            <a:ext cx="1143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9488" name="Rectangle 103"/>
          <p:cNvSpPr>
            <a:spLocks noChangeArrowheads="1"/>
          </p:cNvSpPr>
          <p:nvPr/>
        </p:nvSpPr>
        <p:spPr bwMode="auto">
          <a:xfrm>
            <a:off x="1349375" y="1641475"/>
            <a:ext cx="2619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9489" name="Rectangle 104"/>
          <p:cNvSpPr>
            <a:spLocks noChangeArrowheads="1"/>
          </p:cNvSpPr>
          <p:nvPr/>
        </p:nvSpPr>
        <p:spPr bwMode="auto">
          <a:xfrm>
            <a:off x="1473200" y="1685925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 altLang="fr-FR" sz="1000"/>
          </a:p>
        </p:txBody>
      </p:sp>
      <p:sp>
        <p:nvSpPr>
          <p:cNvPr id="19490" name="Rectangle 105"/>
          <p:cNvSpPr>
            <a:spLocks noChangeArrowheads="1"/>
          </p:cNvSpPr>
          <p:nvPr/>
        </p:nvSpPr>
        <p:spPr bwMode="auto">
          <a:xfrm>
            <a:off x="1535113" y="1766888"/>
            <a:ext cx="4445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en-US" altLang="fr-FR" sz="1000"/>
          </a:p>
        </p:txBody>
      </p:sp>
      <p:sp>
        <p:nvSpPr>
          <p:cNvPr id="19491" name="Rectangle 106"/>
          <p:cNvSpPr>
            <a:spLocks noChangeArrowheads="1"/>
          </p:cNvSpPr>
          <p:nvPr/>
        </p:nvSpPr>
        <p:spPr bwMode="auto">
          <a:xfrm>
            <a:off x="2051050" y="1925638"/>
            <a:ext cx="2619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9492" name="Rectangle 107"/>
          <p:cNvSpPr>
            <a:spLocks noChangeArrowheads="1"/>
          </p:cNvSpPr>
          <p:nvPr/>
        </p:nvSpPr>
        <p:spPr bwMode="auto">
          <a:xfrm>
            <a:off x="2174875" y="1970088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 altLang="fr-FR" sz="1000"/>
          </a:p>
        </p:txBody>
      </p:sp>
      <p:sp>
        <p:nvSpPr>
          <p:cNvPr id="19493" name="Rectangle 108"/>
          <p:cNvSpPr>
            <a:spLocks noChangeArrowheads="1"/>
          </p:cNvSpPr>
          <p:nvPr/>
        </p:nvSpPr>
        <p:spPr bwMode="auto">
          <a:xfrm>
            <a:off x="2236788" y="2051050"/>
            <a:ext cx="444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fr-FR" sz="1000"/>
          </a:p>
        </p:txBody>
      </p:sp>
      <p:sp>
        <p:nvSpPr>
          <p:cNvPr id="19494" name="Rectangle 109"/>
          <p:cNvSpPr>
            <a:spLocks noChangeArrowheads="1"/>
          </p:cNvSpPr>
          <p:nvPr/>
        </p:nvSpPr>
        <p:spPr bwMode="auto">
          <a:xfrm>
            <a:off x="3186113" y="1917700"/>
            <a:ext cx="261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9495" name="Rectangle 110"/>
          <p:cNvSpPr>
            <a:spLocks noChangeArrowheads="1"/>
          </p:cNvSpPr>
          <p:nvPr/>
        </p:nvSpPr>
        <p:spPr bwMode="auto">
          <a:xfrm>
            <a:off x="3309938" y="1962150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 altLang="fr-FR" sz="1000"/>
          </a:p>
        </p:txBody>
      </p:sp>
      <p:sp>
        <p:nvSpPr>
          <p:cNvPr id="19496" name="Rectangle 111"/>
          <p:cNvSpPr>
            <a:spLocks noChangeArrowheads="1"/>
          </p:cNvSpPr>
          <p:nvPr/>
        </p:nvSpPr>
        <p:spPr bwMode="auto">
          <a:xfrm>
            <a:off x="3371850" y="2043113"/>
            <a:ext cx="4445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fr-FR" sz="1000"/>
          </a:p>
        </p:txBody>
      </p:sp>
      <p:sp>
        <p:nvSpPr>
          <p:cNvPr id="19497" name="Rectangle 112"/>
          <p:cNvSpPr>
            <a:spLocks noChangeArrowheads="1"/>
          </p:cNvSpPr>
          <p:nvPr/>
        </p:nvSpPr>
        <p:spPr bwMode="auto">
          <a:xfrm>
            <a:off x="1720850" y="776288"/>
            <a:ext cx="303213" cy="236537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9498" name="Rectangle 113"/>
          <p:cNvSpPr>
            <a:spLocks noChangeArrowheads="1"/>
          </p:cNvSpPr>
          <p:nvPr/>
        </p:nvSpPr>
        <p:spPr bwMode="auto">
          <a:xfrm>
            <a:off x="1847850" y="823913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Q</a:t>
            </a:r>
            <a:endParaRPr lang="en-US" altLang="fr-FR" sz="1000"/>
          </a:p>
        </p:txBody>
      </p:sp>
      <p:sp>
        <p:nvSpPr>
          <p:cNvPr id="19499" name="Rectangle 114"/>
          <p:cNvSpPr>
            <a:spLocks noChangeArrowheads="1"/>
          </p:cNvSpPr>
          <p:nvPr/>
        </p:nvSpPr>
        <p:spPr bwMode="auto">
          <a:xfrm>
            <a:off x="1925638" y="904875"/>
            <a:ext cx="635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H</a:t>
            </a:r>
            <a:endParaRPr lang="en-US" altLang="fr-FR" sz="1000"/>
          </a:p>
        </p:txBody>
      </p:sp>
      <p:sp>
        <p:nvSpPr>
          <p:cNvPr id="19500" name="Rectangle 115"/>
          <p:cNvSpPr>
            <a:spLocks noChangeArrowheads="1"/>
          </p:cNvSpPr>
          <p:nvPr/>
        </p:nvSpPr>
        <p:spPr bwMode="auto">
          <a:xfrm>
            <a:off x="3603625" y="1460500"/>
            <a:ext cx="6858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9501" name="Rectangle 116"/>
          <p:cNvSpPr>
            <a:spLocks noChangeArrowheads="1"/>
          </p:cNvSpPr>
          <p:nvPr/>
        </p:nvSpPr>
        <p:spPr bwMode="auto">
          <a:xfrm>
            <a:off x="3727450" y="1504950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Q</a:t>
            </a:r>
            <a:endParaRPr lang="en-US" altLang="fr-FR" sz="1000"/>
          </a:p>
        </p:txBody>
      </p:sp>
      <p:sp>
        <p:nvSpPr>
          <p:cNvPr id="19502" name="Rectangle 117"/>
          <p:cNvSpPr>
            <a:spLocks noChangeArrowheads="1"/>
          </p:cNvSpPr>
          <p:nvPr/>
        </p:nvSpPr>
        <p:spPr bwMode="auto">
          <a:xfrm>
            <a:off x="3805238" y="1585913"/>
            <a:ext cx="103187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C  </a:t>
            </a:r>
            <a:endParaRPr lang="en-US" altLang="fr-FR" sz="1000"/>
          </a:p>
        </p:txBody>
      </p:sp>
      <p:sp>
        <p:nvSpPr>
          <p:cNvPr id="19503" name="Rectangle 118"/>
          <p:cNvSpPr>
            <a:spLocks noChangeArrowheads="1"/>
          </p:cNvSpPr>
          <p:nvPr/>
        </p:nvSpPr>
        <p:spPr bwMode="auto">
          <a:xfrm>
            <a:off x="3949700" y="1593850"/>
            <a:ext cx="27463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500">
                <a:solidFill>
                  <a:srgbClr val="000000"/>
                </a:solidFill>
                <a:latin typeface="Times New Roman" pitchFamily="18" charset="0"/>
              </a:rPr>
              <a:t>released to</a:t>
            </a:r>
            <a:endParaRPr lang="en-US" altLang="fr-FR" sz="1000"/>
          </a:p>
        </p:txBody>
      </p:sp>
      <p:sp>
        <p:nvSpPr>
          <p:cNvPr id="19504" name="Rectangle 119"/>
          <p:cNvSpPr>
            <a:spLocks noChangeArrowheads="1"/>
          </p:cNvSpPr>
          <p:nvPr/>
        </p:nvSpPr>
        <p:spPr bwMode="auto">
          <a:xfrm>
            <a:off x="3902075" y="1689100"/>
            <a:ext cx="3317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500">
                <a:solidFill>
                  <a:srgbClr val="000000"/>
                </a:solidFill>
                <a:latin typeface="Times New Roman" pitchFamily="18" charset="0"/>
              </a:rPr>
              <a:t>surroundings</a:t>
            </a:r>
            <a:endParaRPr lang="en-US" altLang="fr-FR" sz="1000"/>
          </a:p>
        </p:txBody>
      </p:sp>
      <p:sp>
        <p:nvSpPr>
          <p:cNvPr id="19505" name="Rectangle 120"/>
          <p:cNvSpPr>
            <a:spLocks noChangeArrowheads="1"/>
          </p:cNvSpPr>
          <p:nvPr/>
        </p:nvSpPr>
        <p:spPr bwMode="auto">
          <a:xfrm>
            <a:off x="4048125" y="1754188"/>
            <a:ext cx="2984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9506" name="Rectangle 121"/>
          <p:cNvSpPr>
            <a:spLocks noChangeArrowheads="1"/>
          </p:cNvSpPr>
          <p:nvPr/>
        </p:nvSpPr>
        <p:spPr bwMode="auto">
          <a:xfrm>
            <a:off x="4171950" y="1798638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 altLang="fr-FR" sz="1000"/>
          </a:p>
        </p:txBody>
      </p:sp>
      <p:sp>
        <p:nvSpPr>
          <p:cNvPr id="19507" name="Rectangle 122"/>
          <p:cNvSpPr>
            <a:spLocks noChangeArrowheads="1"/>
          </p:cNvSpPr>
          <p:nvPr/>
        </p:nvSpPr>
        <p:spPr bwMode="auto">
          <a:xfrm>
            <a:off x="1365250" y="157163"/>
            <a:ext cx="2206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9508" name="Rectangle 123"/>
          <p:cNvSpPr>
            <a:spLocks noChangeArrowheads="1"/>
          </p:cNvSpPr>
          <p:nvPr/>
        </p:nvSpPr>
        <p:spPr bwMode="auto">
          <a:xfrm>
            <a:off x="1490663" y="201613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 altLang="fr-FR" sz="1000"/>
          </a:p>
        </p:txBody>
      </p:sp>
      <p:sp>
        <p:nvSpPr>
          <p:cNvPr id="19509" name="Rectangle 124"/>
          <p:cNvSpPr>
            <a:spLocks noChangeArrowheads="1"/>
          </p:cNvSpPr>
          <p:nvPr/>
        </p:nvSpPr>
        <p:spPr bwMode="auto">
          <a:xfrm>
            <a:off x="2563813" y="157163"/>
            <a:ext cx="7493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9510" name="Rectangle 125"/>
          <p:cNvSpPr>
            <a:spLocks noChangeArrowheads="1"/>
          </p:cNvSpPr>
          <p:nvPr/>
        </p:nvSpPr>
        <p:spPr bwMode="auto">
          <a:xfrm>
            <a:off x="2698750" y="198438"/>
            <a:ext cx="638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rgbClr val="000000"/>
                </a:solidFill>
                <a:latin typeface="Times New Roman" pitchFamily="18" charset="0"/>
              </a:rPr>
              <a:t>Otto Cycle</a:t>
            </a:r>
            <a:endParaRPr lang="en-US" altLang="fr-FR" sz="1000"/>
          </a:p>
        </p:txBody>
      </p:sp>
      <p:grpSp>
        <p:nvGrpSpPr>
          <p:cNvPr id="19511" name="Group 128"/>
          <p:cNvGrpSpPr>
            <a:grpSpLocks/>
          </p:cNvGrpSpPr>
          <p:nvPr/>
        </p:nvGrpSpPr>
        <p:grpSpPr bwMode="auto">
          <a:xfrm>
            <a:off x="2917825" y="608013"/>
            <a:ext cx="400050" cy="109537"/>
            <a:chOff x="1838" y="383"/>
            <a:chExt cx="252" cy="69"/>
          </a:xfrm>
        </p:grpSpPr>
        <p:sp>
          <p:nvSpPr>
            <p:cNvPr id="19517" name="Rectangle 126"/>
            <p:cNvSpPr>
              <a:spLocks noChangeArrowheads="1"/>
            </p:cNvSpPr>
            <p:nvPr/>
          </p:nvSpPr>
          <p:spPr bwMode="auto">
            <a:xfrm>
              <a:off x="1838" y="411"/>
              <a:ext cx="185" cy="1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19518" name="Freeform 127"/>
            <p:cNvSpPr>
              <a:spLocks/>
            </p:cNvSpPr>
            <p:nvPr/>
          </p:nvSpPr>
          <p:spPr bwMode="auto">
            <a:xfrm>
              <a:off x="2021" y="383"/>
              <a:ext cx="69" cy="69"/>
            </a:xfrm>
            <a:custGeom>
              <a:avLst/>
              <a:gdLst>
                <a:gd name="T0" fmla="*/ 0 w 138"/>
                <a:gd name="T1" fmla="*/ 8 h 139"/>
                <a:gd name="T2" fmla="*/ 9 w 138"/>
                <a:gd name="T3" fmla="*/ 4 h 139"/>
                <a:gd name="T4" fmla="*/ 0 w 138"/>
                <a:gd name="T5" fmla="*/ 0 h 139"/>
                <a:gd name="T6" fmla="*/ 0 w 138"/>
                <a:gd name="T7" fmla="*/ 8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139">
                  <a:moveTo>
                    <a:pt x="0" y="139"/>
                  </a:moveTo>
                  <a:lnTo>
                    <a:pt x="138" y="68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19512" name="Rectangle 129"/>
          <p:cNvSpPr>
            <a:spLocks noChangeArrowheads="1"/>
          </p:cNvSpPr>
          <p:nvPr/>
        </p:nvSpPr>
        <p:spPr bwMode="auto">
          <a:xfrm>
            <a:off x="2860675" y="474663"/>
            <a:ext cx="4841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9513" name="Rectangle 130"/>
          <p:cNvSpPr>
            <a:spLocks noChangeArrowheads="1"/>
          </p:cNvSpPr>
          <p:nvPr/>
        </p:nvSpPr>
        <p:spPr bwMode="auto">
          <a:xfrm>
            <a:off x="2974975" y="515938"/>
            <a:ext cx="3651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>
                <a:solidFill>
                  <a:srgbClr val="000000"/>
                </a:solidFill>
                <a:latin typeface="Times New Roman" pitchFamily="18" charset="0"/>
              </a:rPr>
              <a:t>adiabatic</a:t>
            </a:r>
            <a:endParaRPr lang="en-US" altLang="fr-FR" sz="1000"/>
          </a:p>
        </p:txBody>
      </p:sp>
      <p:sp>
        <p:nvSpPr>
          <p:cNvPr id="19514" name="Line 131"/>
          <p:cNvSpPr>
            <a:spLocks noChangeShapeType="1"/>
          </p:cNvSpPr>
          <p:nvPr/>
        </p:nvSpPr>
        <p:spPr bwMode="auto">
          <a:xfrm>
            <a:off x="3546475" y="661988"/>
            <a:ext cx="39846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9515" name="Rectangle 132"/>
          <p:cNvSpPr>
            <a:spLocks noChangeArrowheads="1"/>
          </p:cNvSpPr>
          <p:nvPr/>
        </p:nvSpPr>
        <p:spPr bwMode="auto">
          <a:xfrm>
            <a:off x="3471863" y="471488"/>
            <a:ext cx="577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19516" name="Rectangle 133"/>
          <p:cNvSpPr>
            <a:spLocks noChangeArrowheads="1"/>
          </p:cNvSpPr>
          <p:nvPr/>
        </p:nvSpPr>
        <p:spPr bwMode="auto">
          <a:xfrm>
            <a:off x="3582988" y="512763"/>
            <a:ext cx="4683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>
                <a:solidFill>
                  <a:srgbClr val="000000"/>
                </a:solidFill>
                <a:latin typeface="Times New Roman" pitchFamily="18" charset="0"/>
              </a:rPr>
              <a:t>isothermals</a:t>
            </a:r>
            <a:endParaRPr lang="en-US" altLang="fr-F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E049E16-E6EE-4089-A914-C03CB350C405}" type="slidenum">
              <a:rPr lang="en-US" altLang="fr-FR" sz="7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fr-FR" sz="700" smtClean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84138"/>
            <a:ext cx="1227137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98438" y="2316163"/>
            <a:ext cx="40322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fr-FR" sz="1000" b="1">
                <a:solidFill>
                  <a:srgbClr val="333300"/>
                </a:solidFill>
                <a:sym typeface="Symbol" pitchFamily="18" charset="2"/>
              </a:rPr>
              <a:t>3</a:t>
            </a:r>
            <a:r>
              <a:rPr lang="en-AU" altLang="fr-FR" sz="1000">
                <a:sym typeface="Symbol" pitchFamily="18" charset="2"/>
              </a:rPr>
              <a:t> </a:t>
            </a:r>
            <a:r>
              <a:rPr lang="en-AU" altLang="fr-FR" sz="1000"/>
              <a:t> </a:t>
            </a:r>
            <a:r>
              <a:rPr lang="en-AU" altLang="fr-FR" sz="1000" b="1">
                <a:sym typeface="Symbol" pitchFamily="18" charset="2"/>
              </a:rPr>
              <a:t>4</a:t>
            </a:r>
            <a:r>
              <a:rPr lang="en-AU" altLang="fr-FR" sz="1000">
                <a:sym typeface="Symbol" pitchFamily="18" charset="2"/>
              </a:rPr>
              <a:t>: </a:t>
            </a:r>
            <a:r>
              <a:rPr lang="en-AU" altLang="fr-FR" sz="1000" b="1">
                <a:solidFill>
                  <a:srgbClr val="993300"/>
                </a:solidFill>
                <a:sym typeface="Symbol" pitchFamily="18" charset="2"/>
              </a:rPr>
              <a:t>expansion</a:t>
            </a:r>
            <a:r>
              <a:rPr lang="en-AU" altLang="fr-FR" sz="1000">
                <a:sym typeface="Symbol" pitchFamily="18" charset="2"/>
              </a:rPr>
              <a:t> or </a:t>
            </a:r>
            <a:r>
              <a:rPr lang="en-AU" altLang="fr-FR" sz="1000" b="1">
                <a:solidFill>
                  <a:srgbClr val="993300"/>
                </a:solidFill>
                <a:sym typeface="Symbol" pitchFamily="18" charset="2"/>
              </a:rPr>
              <a:t>power stroke</a:t>
            </a:r>
            <a:r>
              <a:rPr lang="en-AU" altLang="fr-FR" sz="1000">
                <a:sym typeface="Symbol" pitchFamily="18" charset="2"/>
              </a:rPr>
              <a:t> – heated gas expands adiabatically as the piston is pushed down doing work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fr-FR" sz="1000">
                <a:sym typeface="Symbol" pitchFamily="18" charset="2"/>
              </a:rPr>
              <a:t> (</a:t>
            </a:r>
            <a:r>
              <a:rPr lang="en-AU" altLang="fr-FR" sz="1000" i="1">
                <a:latin typeface="Times New Roman" pitchFamily="18" charset="0"/>
                <a:sym typeface="Symbol" pitchFamily="18" charset="2"/>
              </a:rPr>
              <a:t>V</a:t>
            </a:r>
            <a:r>
              <a:rPr lang="en-AU" altLang="fr-FR" sz="1000" baseline="-25000">
                <a:latin typeface="Times New Roman" pitchFamily="18" charset="0"/>
                <a:sym typeface="Symbol" pitchFamily="18" charset="2"/>
              </a:rPr>
              <a:t>max</a:t>
            </a:r>
            <a:r>
              <a:rPr lang="en-AU" altLang="fr-FR" sz="1000">
                <a:latin typeface="Times New Roman" pitchFamily="18" charset="0"/>
                <a:sym typeface="Symbol" pitchFamily="18" charset="2"/>
              </a:rPr>
              <a:t> = </a:t>
            </a:r>
            <a:r>
              <a:rPr lang="en-AU" altLang="fr-FR" sz="1000" i="1">
                <a:latin typeface="Times New Roman" pitchFamily="18" charset="0"/>
                <a:sym typeface="Symbol" pitchFamily="18" charset="2"/>
              </a:rPr>
              <a:t>r</a:t>
            </a:r>
            <a:r>
              <a:rPr lang="en-AU" altLang="fr-FR" sz="1000">
                <a:latin typeface="Times New Roman" pitchFamily="18" charset="0"/>
                <a:sym typeface="Symbol" pitchFamily="18" charset="2"/>
              </a:rPr>
              <a:t> </a:t>
            </a:r>
            <a:r>
              <a:rPr lang="en-AU" altLang="fr-FR" sz="1000" i="1">
                <a:latin typeface="Times New Roman" pitchFamily="18" charset="0"/>
                <a:sym typeface="Symbol" pitchFamily="18" charset="2"/>
              </a:rPr>
              <a:t>V</a:t>
            </a:r>
            <a:r>
              <a:rPr lang="en-AU" altLang="fr-FR" sz="1000" baseline="-25000">
                <a:latin typeface="Times New Roman" pitchFamily="18" charset="0"/>
                <a:sym typeface="Symbol" pitchFamily="18" charset="2"/>
              </a:rPr>
              <a:t>min</a:t>
            </a:r>
            <a:r>
              <a:rPr lang="en-AU" altLang="fr-FR" sz="1000">
                <a:sym typeface="Symbol" pitchFamily="18" charset="2"/>
              </a:rPr>
              <a:t>).        Compression ratio, </a:t>
            </a:r>
            <a:r>
              <a:rPr lang="en-AU" altLang="fr-FR" sz="1000" i="1">
                <a:latin typeface="Times New Roman" pitchFamily="18" charset="0"/>
                <a:sym typeface="Symbol" pitchFamily="18" charset="2"/>
              </a:rPr>
              <a:t>r</a:t>
            </a:r>
            <a:endParaRPr lang="en-US" altLang="fr-FR" sz="1000" i="1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0485" name="AutoShape 5"/>
          <p:cNvSpPr>
            <a:spLocks noChangeAspect="1" noChangeArrowheads="1" noTextEdit="1"/>
          </p:cNvSpPr>
          <p:nvPr/>
        </p:nvSpPr>
        <p:spPr bwMode="auto">
          <a:xfrm>
            <a:off x="1349375" y="157163"/>
            <a:ext cx="30051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2047875" y="1644650"/>
            <a:ext cx="193675" cy="190500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2162175" y="1685925"/>
            <a:ext cx="508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en-US" altLang="fr-FR" sz="1000"/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3375025" y="1290638"/>
            <a:ext cx="193675" cy="190500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3490913" y="1331913"/>
            <a:ext cx="508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 altLang="fr-FR" sz="1000"/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2011363" y="485775"/>
            <a:ext cx="193675" cy="190500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2019300" y="527050"/>
            <a:ext cx="508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en-US" altLang="fr-FR" sz="1000"/>
          </a:p>
        </p:txBody>
      </p:sp>
      <p:sp>
        <p:nvSpPr>
          <p:cNvPr id="20492" name="Rectangle 13"/>
          <p:cNvSpPr>
            <a:spLocks noChangeArrowheads="1"/>
          </p:cNvSpPr>
          <p:nvPr/>
        </p:nvSpPr>
        <p:spPr bwMode="auto">
          <a:xfrm>
            <a:off x="3375025" y="1631950"/>
            <a:ext cx="193675" cy="192088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0493" name="Rectangle 14"/>
          <p:cNvSpPr>
            <a:spLocks noChangeArrowheads="1"/>
          </p:cNvSpPr>
          <p:nvPr/>
        </p:nvSpPr>
        <p:spPr bwMode="auto">
          <a:xfrm>
            <a:off x="3448050" y="1657350"/>
            <a:ext cx="508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fr-FR" sz="1000"/>
          </a:p>
        </p:txBody>
      </p:sp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2001838" y="1031875"/>
            <a:ext cx="193675" cy="192088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0495" name="Rectangle 16"/>
          <p:cNvSpPr>
            <a:spLocks noChangeArrowheads="1"/>
          </p:cNvSpPr>
          <p:nvPr/>
        </p:nvSpPr>
        <p:spPr bwMode="auto">
          <a:xfrm>
            <a:off x="2117725" y="1074738"/>
            <a:ext cx="508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fr-FR" sz="1000"/>
          </a:p>
        </p:txBody>
      </p:sp>
      <p:sp>
        <p:nvSpPr>
          <p:cNvPr id="20496" name="Rectangle 17"/>
          <p:cNvSpPr>
            <a:spLocks noChangeArrowheads="1"/>
          </p:cNvSpPr>
          <p:nvPr/>
        </p:nvSpPr>
        <p:spPr bwMode="auto">
          <a:xfrm>
            <a:off x="2216150" y="1754188"/>
            <a:ext cx="1084263" cy="206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0497" name="Freeform 18"/>
          <p:cNvSpPr>
            <a:spLocks/>
          </p:cNvSpPr>
          <p:nvPr/>
        </p:nvSpPr>
        <p:spPr bwMode="auto">
          <a:xfrm>
            <a:off x="1765300" y="909638"/>
            <a:ext cx="1831975" cy="866775"/>
          </a:xfrm>
          <a:custGeom>
            <a:avLst/>
            <a:gdLst>
              <a:gd name="T0" fmla="*/ 0 w 2308"/>
              <a:gd name="T1" fmla="*/ 0 h 1092"/>
              <a:gd name="T2" fmla="*/ 2147483647 w 2308"/>
              <a:gd name="T3" fmla="*/ 2147483647 h 1092"/>
              <a:gd name="T4" fmla="*/ 2147483647 w 2308"/>
              <a:gd name="T5" fmla="*/ 2147483647 h 1092"/>
              <a:gd name="T6" fmla="*/ 2147483647 w 2308"/>
              <a:gd name="T7" fmla="*/ 2147483647 h 1092"/>
              <a:gd name="T8" fmla="*/ 2147483647 w 2308"/>
              <a:gd name="T9" fmla="*/ 2147483647 h 1092"/>
              <a:gd name="T10" fmla="*/ 2147483647 w 2308"/>
              <a:gd name="T11" fmla="*/ 2147483647 h 1092"/>
              <a:gd name="T12" fmla="*/ 2147483647 w 2308"/>
              <a:gd name="T13" fmla="*/ 2147483647 h 1092"/>
              <a:gd name="T14" fmla="*/ 2147483647 w 2308"/>
              <a:gd name="T15" fmla="*/ 2147483647 h 1092"/>
              <a:gd name="T16" fmla="*/ 2147483647 w 2308"/>
              <a:gd name="T17" fmla="*/ 2147483647 h 1092"/>
              <a:gd name="T18" fmla="*/ 2147483647 w 2308"/>
              <a:gd name="T19" fmla="*/ 2147483647 h 1092"/>
              <a:gd name="T20" fmla="*/ 2147483647 w 2308"/>
              <a:gd name="T21" fmla="*/ 2147483647 h 1092"/>
              <a:gd name="T22" fmla="*/ 2147483647 w 2308"/>
              <a:gd name="T23" fmla="*/ 2147483647 h 1092"/>
              <a:gd name="T24" fmla="*/ 2147483647 w 2308"/>
              <a:gd name="T25" fmla="*/ 2147483647 h 1092"/>
              <a:gd name="T26" fmla="*/ 2147483647 w 2308"/>
              <a:gd name="T27" fmla="*/ 2147483647 h 1092"/>
              <a:gd name="T28" fmla="*/ 2147483647 w 2308"/>
              <a:gd name="T29" fmla="*/ 2147483647 h 1092"/>
              <a:gd name="T30" fmla="*/ 2147483647 w 2308"/>
              <a:gd name="T31" fmla="*/ 2147483647 h 1092"/>
              <a:gd name="T32" fmla="*/ 2147483647 w 2308"/>
              <a:gd name="T33" fmla="*/ 2147483647 h 1092"/>
              <a:gd name="T34" fmla="*/ 2147483647 w 2308"/>
              <a:gd name="T35" fmla="*/ 2147483647 h 1092"/>
              <a:gd name="T36" fmla="*/ 2147483647 w 2308"/>
              <a:gd name="T37" fmla="*/ 2147483647 h 1092"/>
              <a:gd name="T38" fmla="*/ 2147483647 w 2308"/>
              <a:gd name="T39" fmla="*/ 2147483647 h 1092"/>
              <a:gd name="T40" fmla="*/ 2147483647 w 2308"/>
              <a:gd name="T41" fmla="*/ 2147483647 h 1092"/>
              <a:gd name="T42" fmla="*/ 2147483647 w 2308"/>
              <a:gd name="T43" fmla="*/ 2147483647 h 1092"/>
              <a:gd name="T44" fmla="*/ 2147483647 w 2308"/>
              <a:gd name="T45" fmla="*/ 2147483647 h 1092"/>
              <a:gd name="T46" fmla="*/ 2147483647 w 2308"/>
              <a:gd name="T47" fmla="*/ 2147483647 h 1092"/>
              <a:gd name="T48" fmla="*/ 2147483647 w 2308"/>
              <a:gd name="T49" fmla="*/ 2147483647 h 1092"/>
              <a:gd name="T50" fmla="*/ 2147483647 w 2308"/>
              <a:gd name="T51" fmla="*/ 2147483647 h 1092"/>
              <a:gd name="T52" fmla="*/ 2147483647 w 2308"/>
              <a:gd name="T53" fmla="*/ 2147483647 h 1092"/>
              <a:gd name="T54" fmla="*/ 2147483647 w 2308"/>
              <a:gd name="T55" fmla="*/ 2147483647 h 1092"/>
              <a:gd name="T56" fmla="*/ 2147483647 w 2308"/>
              <a:gd name="T57" fmla="*/ 2147483647 h 1092"/>
              <a:gd name="T58" fmla="*/ 2147483647 w 2308"/>
              <a:gd name="T59" fmla="*/ 2147483647 h 1092"/>
              <a:gd name="T60" fmla="*/ 2147483647 w 2308"/>
              <a:gd name="T61" fmla="*/ 2147483647 h 1092"/>
              <a:gd name="T62" fmla="*/ 2147483647 w 2308"/>
              <a:gd name="T63" fmla="*/ 2147483647 h 1092"/>
              <a:gd name="T64" fmla="*/ 2147483647 w 2308"/>
              <a:gd name="T65" fmla="*/ 2147483647 h 10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308" h="1092">
                <a:moveTo>
                  <a:pt x="0" y="0"/>
                </a:moveTo>
                <a:lnTo>
                  <a:pt x="5" y="58"/>
                </a:lnTo>
                <a:lnTo>
                  <a:pt x="15" y="117"/>
                </a:lnTo>
                <a:lnTo>
                  <a:pt x="32" y="174"/>
                </a:lnTo>
                <a:lnTo>
                  <a:pt x="53" y="229"/>
                </a:lnTo>
                <a:lnTo>
                  <a:pt x="80" y="283"/>
                </a:lnTo>
                <a:lnTo>
                  <a:pt x="111" y="337"/>
                </a:lnTo>
                <a:lnTo>
                  <a:pt x="148" y="389"/>
                </a:lnTo>
                <a:lnTo>
                  <a:pt x="190" y="440"/>
                </a:lnTo>
                <a:lnTo>
                  <a:pt x="237" y="490"/>
                </a:lnTo>
                <a:lnTo>
                  <a:pt x="289" y="538"/>
                </a:lnTo>
                <a:lnTo>
                  <a:pt x="345" y="584"/>
                </a:lnTo>
                <a:lnTo>
                  <a:pt x="405" y="629"/>
                </a:lnTo>
                <a:lnTo>
                  <a:pt x="470" y="672"/>
                </a:lnTo>
                <a:lnTo>
                  <a:pt x="538" y="714"/>
                </a:lnTo>
                <a:lnTo>
                  <a:pt x="611" y="753"/>
                </a:lnTo>
                <a:lnTo>
                  <a:pt x="688" y="792"/>
                </a:lnTo>
                <a:lnTo>
                  <a:pt x="767" y="828"/>
                </a:lnTo>
                <a:lnTo>
                  <a:pt x="851" y="861"/>
                </a:lnTo>
                <a:lnTo>
                  <a:pt x="938" y="894"/>
                </a:lnTo>
                <a:lnTo>
                  <a:pt x="1028" y="924"/>
                </a:lnTo>
                <a:lnTo>
                  <a:pt x="1122" y="951"/>
                </a:lnTo>
                <a:lnTo>
                  <a:pt x="1218" y="976"/>
                </a:lnTo>
                <a:lnTo>
                  <a:pt x="1317" y="999"/>
                </a:lnTo>
                <a:lnTo>
                  <a:pt x="1418" y="1020"/>
                </a:lnTo>
                <a:lnTo>
                  <a:pt x="1522" y="1038"/>
                </a:lnTo>
                <a:lnTo>
                  <a:pt x="1628" y="1054"/>
                </a:lnTo>
                <a:lnTo>
                  <a:pt x="1737" y="1066"/>
                </a:lnTo>
                <a:lnTo>
                  <a:pt x="1848" y="1077"/>
                </a:lnTo>
                <a:lnTo>
                  <a:pt x="1961" y="1084"/>
                </a:lnTo>
                <a:lnTo>
                  <a:pt x="2074" y="1090"/>
                </a:lnTo>
                <a:lnTo>
                  <a:pt x="2191" y="1092"/>
                </a:lnTo>
                <a:lnTo>
                  <a:pt x="2308" y="109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0498" name="Freeform 20"/>
          <p:cNvSpPr>
            <a:spLocks/>
          </p:cNvSpPr>
          <p:nvPr/>
        </p:nvSpPr>
        <p:spPr bwMode="auto">
          <a:xfrm>
            <a:off x="2051050" y="230188"/>
            <a:ext cx="1831975" cy="866775"/>
          </a:xfrm>
          <a:custGeom>
            <a:avLst/>
            <a:gdLst>
              <a:gd name="T0" fmla="*/ 0 w 2307"/>
              <a:gd name="T1" fmla="*/ 0 h 1092"/>
              <a:gd name="T2" fmla="*/ 2147483647 w 2307"/>
              <a:gd name="T3" fmla="*/ 2147483647 h 1092"/>
              <a:gd name="T4" fmla="*/ 2147483647 w 2307"/>
              <a:gd name="T5" fmla="*/ 2147483647 h 1092"/>
              <a:gd name="T6" fmla="*/ 2147483647 w 2307"/>
              <a:gd name="T7" fmla="*/ 2147483647 h 1092"/>
              <a:gd name="T8" fmla="*/ 2147483647 w 2307"/>
              <a:gd name="T9" fmla="*/ 2147483647 h 1092"/>
              <a:gd name="T10" fmla="*/ 2147483647 w 2307"/>
              <a:gd name="T11" fmla="*/ 2147483647 h 1092"/>
              <a:gd name="T12" fmla="*/ 2147483647 w 2307"/>
              <a:gd name="T13" fmla="*/ 2147483647 h 1092"/>
              <a:gd name="T14" fmla="*/ 2147483647 w 2307"/>
              <a:gd name="T15" fmla="*/ 2147483647 h 1092"/>
              <a:gd name="T16" fmla="*/ 2147483647 w 2307"/>
              <a:gd name="T17" fmla="*/ 2147483647 h 1092"/>
              <a:gd name="T18" fmla="*/ 2147483647 w 2307"/>
              <a:gd name="T19" fmla="*/ 2147483647 h 1092"/>
              <a:gd name="T20" fmla="*/ 2147483647 w 2307"/>
              <a:gd name="T21" fmla="*/ 2147483647 h 1092"/>
              <a:gd name="T22" fmla="*/ 2147483647 w 2307"/>
              <a:gd name="T23" fmla="*/ 2147483647 h 1092"/>
              <a:gd name="T24" fmla="*/ 2147483647 w 2307"/>
              <a:gd name="T25" fmla="*/ 2147483647 h 1092"/>
              <a:gd name="T26" fmla="*/ 2147483647 w 2307"/>
              <a:gd name="T27" fmla="*/ 2147483647 h 1092"/>
              <a:gd name="T28" fmla="*/ 2147483647 w 2307"/>
              <a:gd name="T29" fmla="*/ 2147483647 h 1092"/>
              <a:gd name="T30" fmla="*/ 2147483647 w 2307"/>
              <a:gd name="T31" fmla="*/ 2147483647 h 1092"/>
              <a:gd name="T32" fmla="*/ 2147483647 w 2307"/>
              <a:gd name="T33" fmla="*/ 2147483647 h 1092"/>
              <a:gd name="T34" fmla="*/ 2147483647 w 2307"/>
              <a:gd name="T35" fmla="*/ 2147483647 h 1092"/>
              <a:gd name="T36" fmla="*/ 2147483647 w 2307"/>
              <a:gd name="T37" fmla="*/ 2147483647 h 1092"/>
              <a:gd name="T38" fmla="*/ 2147483647 w 2307"/>
              <a:gd name="T39" fmla="*/ 2147483647 h 1092"/>
              <a:gd name="T40" fmla="*/ 2147483647 w 2307"/>
              <a:gd name="T41" fmla="*/ 2147483647 h 1092"/>
              <a:gd name="T42" fmla="*/ 2147483647 w 2307"/>
              <a:gd name="T43" fmla="*/ 2147483647 h 1092"/>
              <a:gd name="T44" fmla="*/ 2147483647 w 2307"/>
              <a:gd name="T45" fmla="*/ 2147483647 h 1092"/>
              <a:gd name="T46" fmla="*/ 2147483647 w 2307"/>
              <a:gd name="T47" fmla="*/ 2147483647 h 1092"/>
              <a:gd name="T48" fmla="*/ 2147483647 w 2307"/>
              <a:gd name="T49" fmla="*/ 2147483647 h 1092"/>
              <a:gd name="T50" fmla="*/ 2147483647 w 2307"/>
              <a:gd name="T51" fmla="*/ 2147483647 h 1092"/>
              <a:gd name="T52" fmla="*/ 2147483647 w 2307"/>
              <a:gd name="T53" fmla="*/ 2147483647 h 1092"/>
              <a:gd name="T54" fmla="*/ 2147483647 w 2307"/>
              <a:gd name="T55" fmla="*/ 2147483647 h 1092"/>
              <a:gd name="T56" fmla="*/ 2147483647 w 2307"/>
              <a:gd name="T57" fmla="*/ 2147483647 h 1092"/>
              <a:gd name="T58" fmla="*/ 2147483647 w 2307"/>
              <a:gd name="T59" fmla="*/ 2147483647 h 1092"/>
              <a:gd name="T60" fmla="*/ 2147483647 w 2307"/>
              <a:gd name="T61" fmla="*/ 2147483647 h 1092"/>
              <a:gd name="T62" fmla="*/ 2147483647 w 2307"/>
              <a:gd name="T63" fmla="*/ 2147483647 h 1092"/>
              <a:gd name="T64" fmla="*/ 2147483647 w 2307"/>
              <a:gd name="T65" fmla="*/ 2147483647 h 10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307" h="1092">
                <a:moveTo>
                  <a:pt x="0" y="0"/>
                </a:moveTo>
                <a:lnTo>
                  <a:pt x="4" y="59"/>
                </a:lnTo>
                <a:lnTo>
                  <a:pt x="15" y="117"/>
                </a:lnTo>
                <a:lnTo>
                  <a:pt x="31" y="174"/>
                </a:lnTo>
                <a:lnTo>
                  <a:pt x="52" y="229"/>
                </a:lnTo>
                <a:lnTo>
                  <a:pt x="79" y="283"/>
                </a:lnTo>
                <a:lnTo>
                  <a:pt x="110" y="337"/>
                </a:lnTo>
                <a:lnTo>
                  <a:pt x="148" y="390"/>
                </a:lnTo>
                <a:lnTo>
                  <a:pt x="190" y="441"/>
                </a:lnTo>
                <a:lnTo>
                  <a:pt x="236" y="490"/>
                </a:lnTo>
                <a:lnTo>
                  <a:pt x="289" y="538"/>
                </a:lnTo>
                <a:lnTo>
                  <a:pt x="344" y="584"/>
                </a:lnTo>
                <a:lnTo>
                  <a:pt x="404" y="629"/>
                </a:lnTo>
                <a:lnTo>
                  <a:pt x="470" y="673"/>
                </a:lnTo>
                <a:lnTo>
                  <a:pt x="537" y="715"/>
                </a:lnTo>
                <a:lnTo>
                  <a:pt x="611" y="754"/>
                </a:lnTo>
                <a:lnTo>
                  <a:pt x="687" y="793"/>
                </a:lnTo>
                <a:lnTo>
                  <a:pt x="766" y="829"/>
                </a:lnTo>
                <a:lnTo>
                  <a:pt x="850" y="861"/>
                </a:lnTo>
                <a:lnTo>
                  <a:pt x="937" y="894"/>
                </a:lnTo>
                <a:lnTo>
                  <a:pt x="1027" y="924"/>
                </a:lnTo>
                <a:lnTo>
                  <a:pt x="1121" y="951"/>
                </a:lnTo>
                <a:lnTo>
                  <a:pt x="1217" y="977"/>
                </a:lnTo>
                <a:lnTo>
                  <a:pt x="1316" y="999"/>
                </a:lnTo>
                <a:lnTo>
                  <a:pt x="1418" y="1020"/>
                </a:lnTo>
                <a:lnTo>
                  <a:pt x="1521" y="1038"/>
                </a:lnTo>
                <a:lnTo>
                  <a:pt x="1628" y="1055"/>
                </a:lnTo>
                <a:lnTo>
                  <a:pt x="1737" y="1067"/>
                </a:lnTo>
                <a:lnTo>
                  <a:pt x="1848" y="1077"/>
                </a:lnTo>
                <a:lnTo>
                  <a:pt x="1960" y="1085"/>
                </a:lnTo>
                <a:lnTo>
                  <a:pt x="2074" y="1091"/>
                </a:lnTo>
                <a:lnTo>
                  <a:pt x="2191" y="1092"/>
                </a:lnTo>
                <a:lnTo>
                  <a:pt x="2307" y="1091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0499" name="Line 21"/>
          <p:cNvSpPr>
            <a:spLocks noChangeShapeType="1"/>
          </p:cNvSpPr>
          <p:nvPr/>
        </p:nvSpPr>
        <p:spPr bwMode="auto">
          <a:xfrm>
            <a:off x="1606550" y="263525"/>
            <a:ext cx="1588" cy="1654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0500" name="Line 22"/>
          <p:cNvSpPr>
            <a:spLocks noChangeShapeType="1"/>
          </p:cNvSpPr>
          <p:nvPr/>
        </p:nvSpPr>
        <p:spPr bwMode="auto">
          <a:xfrm>
            <a:off x="1549400" y="1860550"/>
            <a:ext cx="24526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20501" name="Group 26"/>
          <p:cNvGrpSpPr>
            <a:grpSpLocks/>
          </p:cNvGrpSpPr>
          <p:nvPr/>
        </p:nvGrpSpPr>
        <p:grpSpPr bwMode="auto">
          <a:xfrm>
            <a:off x="2146300" y="595313"/>
            <a:ext cx="109538" cy="566737"/>
            <a:chOff x="1352" y="375"/>
            <a:chExt cx="69" cy="357"/>
          </a:xfrm>
        </p:grpSpPr>
        <p:sp>
          <p:nvSpPr>
            <p:cNvPr id="20606" name="Rectangle 23"/>
            <p:cNvSpPr>
              <a:spLocks noChangeArrowheads="1"/>
            </p:cNvSpPr>
            <p:nvPr/>
          </p:nvSpPr>
          <p:spPr bwMode="auto">
            <a:xfrm>
              <a:off x="1379" y="443"/>
              <a:ext cx="14" cy="2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20607" name="Oval 24"/>
            <p:cNvSpPr>
              <a:spLocks noChangeArrowheads="1"/>
            </p:cNvSpPr>
            <p:nvPr/>
          </p:nvSpPr>
          <p:spPr bwMode="auto">
            <a:xfrm>
              <a:off x="1355" y="667"/>
              <a:ext cx="65" cy="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20608" name="Freeform 25"/>
            <p:cNvSpPr>
              <a:spLocks/>
            </p:cNvSpPr>
            <p:nvPr/>
          </p:nvSpPr>
          <p:spPr bwMode="auto">
            <a:xfrm>
              <a:off x="1352" y="375"/>
              <a:ext cx="69" cy="70"/>
            </a:xfrm>
            <a:custGeom>
              <a:avLst/>
              <a:gdLst>
                <a:gd name="T0" fmla="*/ 8 w 140"/>
                <a:gd name="T1" fmla="*/ 9 h 139"/>
                <a:gd name="T2" fmla="*/ 4 w 140"/>
                <a:gd name="T3" fmla="*/ 0 h 139"/>
                <a:gd name="T4" fmla="*/ 0 w 140"/>
                <a:gd name="T5" fmla="*/ 9 h 139"/>
                <a:gd name="T6" fmla="*/ 8 w 140"/>
                <a:gd name="T7" fmla="*/ 9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0" h="139">
                  <a:moveTo>
                    <a:pt x="140" y="139"/>
                  </a:moveTo>
                  <a:lnTo>
                    <a:pt x="69" y="0"/>
                  </a:lnTo>
                  <a:lnTo>
                    <a:pt x="0" y="139"/>
                  </a:lnTo>
                  <a:lnTo>
                    <a:pt x="140" y="1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0502" name="Group 30"/>
          <p:cNvGrpSpPr>
            <a:grpSpLocks/>
          </p:cNvGrpSpPr>
          <p:nvPr/>
        </p:nvGrpSpPr>
        <p:grpSpPr bwMode="auto">
          <a:xfrm>
            <a:off x="3263900" y="1411288"/>
            <a:ext cx="109538" cy="334962"/>
            <a:chOff x="2056" y="889"/>
            <a:chExt cx="69" cy="211"/>
          </a:xfrm>
        </p:grpSpPr>
        <p:sp>
          <p:nvSpPr>
            <p:cNvPr id="20603" name="Rectangle 27"/>
            <p:cNvSpPr>
              <a:spLocks noChangeArrowheads="1"/>
            </p:cNvSpPr>
            <p:nvPr/>
          </p:nvSpPr>
          <p:spPr bwMode="auto">
            <a:xfrm>
              <a:off x="2083" y="920"/>
              <a:ext cx="14" cy="113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20604" name="Oval 28"/>
            <p:cNvSpPr>
              <a:spLocks noChangeArrowheads="1"/>
            </p:cNvSpPr>
            <p:nvPr/>
          </p:nvSpPr>
          <p:spPr bwMode="auto">
            <a:xfrm>
              <a:off x="2059" y="889"/>
              <a:ext cx="65" cy="65"/>
            </a:xfrm>
            <a:prstGeom prst="ellipse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20605" name="Freeform 29"/>
            <p:cNvSpPr>
              <a:spLocks/>
            </p:cNvSpPr>
            <p:nvPr/>
          </p:nvSpPr>
          <p:spPr bwMode="auto">
            <a:xfrm>
              <a:off x="2056" y="1031"/>
              <a:ext cx="69" cy="69"/>
            </a:xfrm>
            <a:custGeom>
              <a:avLst/>
              <a:gdLst>
                <a:gd name="T0" fmla="*/ 0 w 139"/>
                <a:gd name="T1" fmla="*/ 0 h 137"/>
                <a:gd name="T2" fmla="*/ 4 w 139"/>
                <a:gd name="T3" fmla="*/ 9 h 137"/>
                <a:gd name="T4" fmla="*/ 8 w 139"/>
                <a:gd name="T5" fmla="*/ 0 h 137"/>
                <a:gd name="T6" fmla="*/ 0 w 139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" h="137">
                  <a:moveTo>
                    <a:pt x="0" y="0"/>
                  </a:moveTo>
                  <a:lnTo>
                    <a:pt x="69" y="137"/>
                  </a:ln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0503" name="Group 34"/>
          <p:cNvGrpSpPr>
            <a:grpSpLocks/>
          </p:cNvGrpSpPr>
          <p:nvPr/>
        </p:nvGrpSpPr>
        <p:grpSpPr bwMode="auto">
          <a:xfrm>
            <a:off x="2176463" y="1119188"/>
            <a:ext cx="1195387" cy="682625"/>
            <a:chOff x="1371" y="705"/>
            <a:chExt cx="753" cy="430"/>
          </a:xfrm>
        </p:grpSpPr>
        <p:sp>
          <p:nvSpPr>
            <p:cNvPr id="20600" name="Freeform 31"/>
            <p:cNvSpPr>
              <a:spLocks/>
            </p:cNvSpPr>
            <p:nvPr/>
          </p:nvSpPr>
          <p:spPr bwMode="auto">
            <a:xfrm>
              <a:off x="1413" y="750"/>
              <a:ext cx="679" cy="357"/>
            </a:xfrm>
            <a:custGeom>
              <a:avLst/>
              <a:gdLst>
                <a:gd name="T0" fmla="*/ 85 w 1357"/>
                <a:gd name="T1" fmla="*/ 45 h 713"/>
                <a:gd name="T2" fmla="*/ 85 w 1357"/>
                <a:gd name="T3" fmla="*/ 43 h 713"/>
                <a:gd name="T4" fmla="*/ 79 w 1357"/>
                <a:gd name="T5" fmla="*/ 42 h 713"/>
                <a:gd name="T6" fmla="*/ 72 w 1357"/>
                <a:gd name="T7" fmla="*/ 41 h 713"/>
                <a:gd name="T8" fmla="*/ 66 w 1357"/>
                <a:gd name="T9" fmla="*/ 40 h 713"/>
                <a:gd name="T10" fmla="*/ 66 w 1357"/>
                <a:gd name="T11" fmla="*/ 41 h 713"/>
                <a:gd name="T12" fmla="*/ 66 w 1357"/>
                <a:gd name="T13" fmla="*/ 40 h 713"/>
                <a:gd name="T14" fmla="*/ 60 w 1357"/>
                <a:gd name="T15" fmla="*/ 39 h 713"/>
                <a:gd name="T16" fmla="*/ 54 w 1357"/>
                <a:gd name="T17" fmla="*/ 37 h 713"/>
                <a:gd name="T18" fmla="*/ 51 w 1357"/>
                <a:gd name="T19" fmla="*/ 36 h 713"/>
                <a:gd name="T20" fmla="*/ 48 w 1357"/>
                <a:gd name="T21" fmla="*/ 35 h 713"/>
                <a:gd name="T22" fmla="*/ 45 w 1357"/>
                <a:gd name="T23" fmla="*/ 34 h 713"/>
                <a:gd name="T24" fmla="*/ 42 w 1357"/>
                <a:gd name="T25" fmla="*/ 33 h 713"/>
                <a:gd name="T26" fmla="*/ 39 w 1357"/>
                <a:gd name="T27" fmla="*/ 31 h 713"/>
                <a:gd name="T28" fmla="*/ 36 w 1357"/>
                <a:gd name="T29" fmla="*/ 30 h 713"/>
                <a:gd name="T30" fmla="*/ 34 w 1357"/>
                <a:gd name="T31" fmla="*/ 29 h 713"/>
                <a:gd name="T32" fmla="*/ 31 w 1357"/>
                <a:gd name="T33" fmla="*/ 27 h 713"/>
                <a:gd name="T34" fmla="*/ 31 w 1357"/>
                <a:gd name="T35" fmla="*/ 28 h 713"/>
                <a:gd name="T36" fmla="*/ 32 w 1357"/>
                <a:gd name="T37" fmla="*/ 27 h 713"/>
                <a:gd name="T38" fmla="*/ 27 w 1357"/>
                <a:gd name="T39" fmla="*/ 24 h 713"/>
                <a:gd name="T40" fmla="*/ 23 w 1357"/>
                <a:gd name="T41" fmla="*/ 21 h 713"/>
                <a:gd name="T42" fmla="*/ 18 w 1357"/>
                <a:gd name="T43" fmla="*/ 17 h 713"/>
                <a:gd name="T44" fmla="*/ 14 w 1357"/>
                <a:gd name="T45" fmla="*/ 13 h 713"/>
                <a:gd name="T46" fmla="*/ 10 w 1357"/>
                <a:gd name="T47" fmla="*/ 9 h 713"/>
                <a:gd name="T48" fmla="*/ 6 w 1357"/>
                <a:gd name="T49" fmla="*/ 5 h 713"/>
                <a:gd name="T50" fmla="*/ 2 w 1357"/>
                <a:gd name="T51" fmla="*/ 0 h 713"/>
                <a:gd name="T52" fmla="*/ 0 w 1357"/>
                <a:gd name="T53" fmla="*/ 2 h 713"/>
                <a:gd name="T54" fmla="*/ 5 w 1357"/>
                <a:gd name="T55" fmla="*/ 6 h 713"/>
                <a:gd name="T56" fmla="*/ 9 w 1357"/>
                <a:gd name="T57" fmla="*/ 10 h 713"/>
                <a:gd name="T58" fmla="*/ 13 w 1357"/>
                <a:gd name="T59" fmla="*/ 14 h 713"/>
                <a:gd name="T60" fmla="*/ 17 w 1357"/>
                <a:gd name="T61" fmla="*/ 18 h 713"/>
                <a:gd name="T62" fmla="*/ 21 w 1357"/>
                <a:gd name="T63" fmla="*/ 22 h 713"/>
                <a:gd name="T64" fmla="*/ 26 w 1357"/>
                <a:gd name="T65" fmla="*/ 25 h 713"/>
                <a:gd name="T66" fmla="*/ 30 w 1357"/>
                <a:gd name="T67" fmla="*/ 28 h 713"/>
                <a:gd name="T68" fmla="*/ 31 w 1357"/>
                <a:gd name="T69" fmla="*/ 29 h 713"/>
                <a:gd name="T70" fmla="*/ 33 w 1357"/>
                <a:gd name="T71" fmla="*/ 30 h 713"/>
                <a:gd name="T72" fmla="*/ 35 w 1357"/>
                <a:gd name="T73" fmla="*/ 31 h 713"/>
                <a:gd name="T74" fmla="*/ 38 w 1357"/>
                <a:gd name="T75" fmla="*/ 33 h 713"/>
                <a:gd name="T76" fmla="*/ 41 w 1357"/>
                <a:gd name="T77" fmla="*/ 34 h 713"/>
                <a:gd name="T78" fmla="*/ 44 w 1357"/>
                <a:gd name="T79" fmla="*/ 36 h 713"/>
                <a:gd name="T80" fmla="*/ 47 w 1357"/>
                <a:gd name="T81" fmla="*/ 37 h 713"/>
                <a:gd name="T82" fmla="*/ 50 w 1357"/>
                <a:gd name="T83" fmla="*/ 38 h 713"/>
                <a:gd name="T84" fmla="*/ 53 w 1357"/>
                <a:gd name="T85" fmla="*/ 39 h 713"/>
                <a:gd name="T86" fmla="*/ 59 w 1357"/>
                <a:gd name="T87" fmla="*/ 40 h 713"/>
                <a:gd name="T88" fmla="*/ 66 w 1357"/>
                <a:gd name="T89" fmla="*/ 42 h 713"/>
                <a:gd name="T90" fmla="*/ 66 w 1357"/>
                <a:gd name="T91" fmla="*/ 42 h 713"/>
                <a:gd name="T92" fmla="*/ 72 w 1357"/>
                <a:gd name="T93" fmla="*/ 43 h 713"/>
                <a:gd name="T94" fmla="*/ 79 w 1357"/>
                <a:gd name="T95" fmla="*/ 44 h 713"/>
                <a:gd name="T96" fmla="*/ 85 w 1357"/>
                <a:gd name="T97" fmla="*/ 45 h 7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57" h="713">
                  <a:moveTo>
                    <a:pt x="1353" y="713"/>
                  </a:moveTo>
                  <a:lnTo>
                    <a:pt x="1357" y="687"/>
                  </a:lnTo>
                  <a:lnTo>
                    <a:pt x="1251" y="669"/>
                  </a:lnTo>
                  <a:lnTo>
                    <a:pt x="1147" y="653"/>
                  </a:lnTo>
                  <a:lnTo>
                    <a:pt x="1046" y="633"/>
                  </a:lnTo>
                  <a:lnTo>
                    <a:pt x="1046" y="647"/>
                  </a:lnTo>
                  <a:lnTo>
                    <a:pt x="1052" y="635"/>
                  </a:lnTo>
                  <a:lnTo>
                    <a:pt x="951" y="612"/>
                  </a:lnTo>
                  <a:lnTo>
                    <a:pt x="851" y="586"/>
                  </a:lnTo>
                  <a:lnTo>
                    <a:pt x="803" y="571"/>
                  </a:lnTo>
                  <a:lnTo>
                    <a:pt x="755" y="554"/>
                  </a:lnTo>
                  <a:lnTo>
                    <a:pt x="707" y="536"/>
                  </a:lnTo>
                  <a:lnTo>
                    <a:pt x="661" y="517"/>
                  </a:lnTo>
                  <a:lnTo>
                    <a:pt x="614" y="494"/>
                  </a:lnTo>
                  <a:lnTo>
                    <a:pt x="571" y="472"/>
                  </a:lnTo>
                  <a:lnTo>
                    <a:pt x="530" y="449"/>
                  </a:lnTo>
                  <a:lnTo>
                    <a:pt x="493" y="425"/>
                  </a:lnTo>
                  <a:lnTo>
                    <a:pt x="488" y="439"/>
                  </a:lnTo>
                  <a:lnTo>
                    <a:pt x="497" y="428"/>
                  </a:lnTo>
                  <a:lnTo>
                    <a:pt x="426" y="379"/>
                  </a:lnTo>
                  <a:lnTo>
                    <a:pt x="354" y="323"/>
                  </a:lnTo>
                  <a:lnTo>
                    <a:pt x="285" y="264"/>
                  </a:lnTo>
                  <a:lnTo>
                    <a:pt x="216" y="202"/>
                  </a:lnTo>
                  <a:lnTo>
                    <a:pt x="150" y="136"/>
                  </a:lnTo>
                  <a:lnTo>
                    <a:pt x="84" y="69"/>
                  </a:lnTo>
                  <a:lnTo>
                    <a:pt x="20" y="0"/>
                  </a:lnTo>
                  <a:lnTo>
                    <a:pt x="0" y="18"/>
                  </a:lnTo>
                  <a:lnTo>
                    <a:pt x="65" y="88"/>
                  </a:lnTo>
                  <a:lnTo>
                    <a:pt x="131" y="156"/>
                  </a:lnTo>
                  <a:lnTo>
                    <a:pt x="196" y="222"/>
                  </a:lnTo>
                  <a:lnTo>
                    <a:pt x="265" y="283"/>
                  </a:lnTo>
                  <a:lnTo>
                    <a:pt x="334" y="343"/>
                  </a:lnTo>
                  <a:lnTo>
                    <a:pt x="406" y="398"/>
                  </a:lnTo>
                  <a:lnTo>
                    <a:pt x="478" y="448"/>
                  </a:lnTo>
                  <a:lnTo>
                    <a:pt x="482" y="451"/>
                  </a:lnTo>
                  <a:lnTo>
                    <a:pt x="520" y="475"/>
                  </a:lnTo>
                  <a:lnTo>
                    <a:pt x="557" y="496"/>
                  </a:lnTo>
                  <a:lnTo>
                    <a:pt x="604" y="520"/>
                  </a:lnTo>
                  <a:lnTo>
                    <a:pt x="650" y="542"/>
                  </a:lnTo>
                  <a:lnTo>
                    <a:pt x="697" y="562"/>
                  </a:lnTo>
                  <a:lnTo>
                    <a:pt x="745" y="580"/>
                  </a:lnTo>
                  <a:lnTo>
                    <a:pt x="792" y="596"/>
                  </a:lnTo>
                  <a:lnTo>
                    <a:pt x="840" y="611"/>
                  </a:lnTo>
                  <a:lnTo>
                    <a:pt x="941" y="638"/>
                  </a:lnTo>
                  <a:lnTo>
                    <a:pt x="1041" y="660"/>
                  </a:lnTo>
                  <a:lnTo>
                    <a:pt x="1046" y="660"/>
                  </a:lnTo>
                  <a:lnTo>
                    <a:pt x="1147" y="680"/>
                  </a:lnTo>
                  <a:lnTo>
                    <a:pt x="1251" y="696"/>
                  </a:lnTo>
                  <a:lnTo>
                    <a:pt x="1353" y="713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601" name="Freeform 32"/>
            <p:cNvSpPr>
              <a:spLocks/>
            </p:cNvSpPr>
            <p:nvPr/>
          </p:nvSpPr>
          <p:spPr bwMode="auto">
            <a:xfrm>
              <a:off x="2056" y="1066"/>
              <a:ext cx="68" cy="69"/>
            </a:xfrm>
            <a:custGeom>
              <a:avLst/>
              <a:gdLst>
                <a:gd name="T0" fmla="*/ 0 w 136"/>
                <a:gd name="T1" fmla="*/ 4 h 136"/>
                <a:gd name="T2" fmla="*/ 4 w 136"/>
                <a:gd name="T3" fmla="*/ 9 h 136"/>
                <a:gd name="T4" fmla="*/ 9 w 136"/>
                <a:gd name="T5" fmla="*/ 5 h 136"/>
                <a:gd name="T6" fmla="*/ 5 w 136"/>
                <a:gd name="T7" fmla="*/ 0 h 136"/>
                <a:gd name="T8" fmla="*/ 0 w 136"/>
                <a:gd name="T9" fmla="*/ 4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136">
                  <a:moveTo>
                    <a:pt x="0" y="57"/>
                  </a:moveTo>
                  <a:lnTo>
                    <a:pt x="57" y="136"/>
                  </a:lnTo>
                  <a:lnTo>
                    <a:pt x="136" y="79"/>
                  </a:lnTo>
                  <a:lnTo>
                    <a:pt x="79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602" name="Freeform 33"/>
            <p:cNvSpPr>
              <a:spLocks/>
            </p:cNvSpPr>
            <p:nvPr/>
          </p:nvSpPr>
          <p:spPr bwMode="auto">
            <a:xfrm>
              <a:off x="1371" y="705"/>
              <a:ext cx="74" cy="75"/>
            </a:xfrm>
            <a:custGeom>
              <a:avLst/>
              <a:gdLst>
                <a:gd name="T0" fmla="*/ 10 w 147"/>
                <a:gd name="T1" fmla="*/ 4 h 149"/>
                <a:gd name="T2" fmla="*/ 0 w 147"/>
                <a:gd name="T3" fmla="*/ 0 h 149"/>
                <a:gd name="T4" fmla="*/ 3 w 147"/>
                <a:gd name="T5" fmla="*/ 10 h 149"/>
                <a:gd name="T6" fmla="*/ 10 w 147"/>
                <a:gd name="T7" fmla="*/ 4 h 1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" h="149">
                  <a:moveTo>
                    <a:pt x="147" y="55"/>
                  </a:moveTo>
                  <a:lnTo>
                    <a:pt x="0" y="0"/>
                  </a:lnTo>
                  <a:lnTo>
                    <a:pt x="45" y="149"/>
                  </a:lnTo>
                  <a:lnTo>
                    <a:pt x="147" y="55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0504" name="Group 38"/>
          <p:cNvGrpSpPr>
            <a:grpSpLocks/>
          </p:cNvGrpSpPr>
          <p:nvPr/>
        </p:nvGrpSpPr>
        <p:grpSpPr bwMode="auto">
          <a:xfrm>
            <a:off x="2151063" y="519113"/>
            <a:ext cx="1190625" cy="954087"/>
            <a:chOff x="1355" y="327"/>
            <a:chExt cx="750" cy="601"/>
          </a:xfrm>
        </p:grpSpPr>
        <p:sp>
          <p:nvSpPr>
            <p:cNvPr id="20597" name="Freeform 35"/>
            <p:cNvSpPr>
              <a:spLocks/>
            </p:cNvSpPr>
            <p:nvPr/>
          </p:nvSpPr>
          <p:spPr bwMode="auto">
            <a:xfrm>
              <a:off x="1380" y="356"/>
              <a:ext cx="664" cy="546"/>
            </a:xfrm>
            <a:custGeom>
              <a:avLst/>
              <a:gdLst>
                <a:gd name="T0" fmla="*/ 2 w 1327"/>
                <a:gd name="T1" fmla="*/ 0 h 1091"/>
                <a:gd name="T2" fmla="*/ 0 w 1327"/>
                <a:gd name="T3" fmla="*/ 1 h 1091"/>
                <a:gd name="T4" fmla="*/ 4 w 1327"/>
                <a:gd name="T5" fmla="*/ 7 h 1091"/>
                <a:gd name="T6" fmla="*/ 7 w 1327"/>
                <a:gd name="T7" fmla="*/ 13 h 1091"/>
                <a:gd name="T8" fmla="*/ 10 w 1327"/>
                <a:gd name="T9" fmla="*/ 19 h 1091"/>
                <a:gd name="T10" fmla="*/ 14 w 1327"/>
                <a:gd name="T11" fmla="*/ 25 h 1091"/>
                <a:gd name="T12" fmla="*/ 14 w 1327"/>
                <a:gd name="T13" fmla="*/ 25 h 1091"/>
                <a:gd name="T14" fmla="*/ 16 w 1327"/>
                <a:gd name="T15" fmla="*/ 28 h 1091"/>
                <a:gd name="T16" fmla="*/ 18 w 1327"/>
                <a:gd name="T17" fmla="*/ 31 h 1091"/>
                <a:gd name="T18" fmla="*/ 20 w 1327"/>
                <a:gd name="T19" fmla="*/ 33 h 1091"/>
                <a:gd name="T20" fmla="*/ 22 w 1327"/>
                <a:gd name="T21" fmla="*/ 36 h 1091"/>
                <a:gd name="T22" fmla="*/ 24 w 1327"/>
                <a:gd name="T23" fmla="*/ 38 h 1091"/>
                <a:gd name="T24" fmla="*/ 27 w 1327"/>
                <a:gd name="T25" fmla="*/ 41 h 1091"/>
                <a:gd name="T26" fmla="*/ 29 w 1327"/>
                <a:gd name="T27" fmla="*/ 43 h 1091"/>
                <a:gd name="T28" fmla="*/ 32 w 1327"/>
                <a:gd name="T29" fmla="*/ 45 h 1091"/>
                <a:gd name="T30" fmla="*/ 34 w 1327"/>
                <a:gd name="T31" fmla="*/ 47 h 1091"/>
                <a:gd name="T32" fmla="*/ 35 w 1327"/>
                <a:gd name="T33" fmla="*/ 47 h 1091"/>
                <a:gd name="T34" fmla="*/ 37 w 1327"/>
                <a:gd name="T35" fmla="*/ 49 h 1091"/>
                <a:gd name="T36" fmla="*/ 40 w 1327"/>
                <a:gd name="T37" fmla="*/ 51 h 1091"/>
                <a:gd name="T38" fmla="*/ 43 w 1327"/>
                <a:gd name="T39" fmla="*/ 52 h 1091"/>
                <a:gd name="T40" fmla="*/ 47 w 1327"/>
                <a:gd name="T41" fmla="*/ 54 h 1091"/>
                <a:gd name="T42" fmla="*/ 50 w 1327"/>
                <a:gd name="T43" fmla="*/ 56 h 1091"/>
                <a:gd name="T44" fmla="*/ 57 w 1327"/>
                <a:gd name="T45" fmla="*/ 59 h 1091"/>
                <a:gd name="T46" fmla="*/ 64 w 1327"/>
                <a:gd name="T47" fmla="*/ 61 h 1091"/>
                <a:gd name="T48" fmla="*/ 67 w 1327"/>
                <a:gd name="T49" fmla="*/ 63 h 1091"/>
                <a:gd name="T50" fmla="*/ 71 w 1327"/>
                <a:gd name="T51" fmla="*/ 64 h 1091"/>
                <a:gd name="T52" fmla="*/ 74 w 1327"/>
                <a:gd name="T53" fmla="*/ 65 h 1091"/>
                <a:gd name="T54" fmla="*/ 77 w 1327"/>
                <a:gd name="T55" fmla="*/ 67 h 1091"/>
                <a:gd name="T56" fmla="*/ 80 w 1327"/>
                <a:gd name="T57" fmla="*/ 68 h 1091"/>
                <a:gd name="T58" fmla="*/ 83 w 1327"/>
                <a:gd name="T59" fmla="*/ 69 h 1091"/>
                <a:gd name="T60" fmla="*/ 83 w 1327"/>
                <a:gd name="T61" fmla="*/ 67 h 1091"/>
                <a:gd name="T62" fmla="*/ 81 w 1327"/>
                <a:gd name="T63" fmla="*/ 66 h 1091"/>
                <a:gd name="T64" fmla="*/ 78 w 1327"/>
                <a:gd name="T65" fmla="*/ 65 h 1091"/>
                <a:gd name="T66" fmla="*/ 75 w 1327"/>
                <a:gd name="T67" fmla="*/ 64 h 1091"/>
                <a:gd name="T68" fmla="*/ 71 w 1327"/>
                <a:gd name="T69" fmla="*/ 63 h 1091"/>
                <a:gd name="T70" fmla="*/ 68 w 1327"/>
                <a:gd name="T71" fmla="*/ 61 h 1091"/>
                <a:gd name="T72" fmla="*/ 65 w 1327"/>
                <a:gd name="T73" fmla="*/ 60 h 1091"/>
                <a:gd name="T74" fmla="*/ 57 w 1327"/>
                <a:gd name="T75" fmla="*/ 57 h 1091"/>
                <a:gd name="T76" fmla="*/ 51 w 1327"/>
                <a:gd name="T77" fmla="*/ 54 h 1091"/>
                <a:gd name="T78" fmla="*/ 47 w 1327"/>
                <a:gd name="T79" fmla="*/ 52 h 1091"/>
                <a:gd name="T80" fmla="*/ 44 w 1327"/>
                <a:gd name="T81" fmla="*/ 51 h 1091"/>
                <a:gd name="T82" fmla="*/ 41 w 1327"/>
                <a:gd name="T83" fmla="*/ 49 h 1091"/>
                <a:gd name="T84" fmla="*/ 38 w 1327"/>
                <a:gd name="T85" fmla="*/ 47 h 1091"/>
                <a:gd name="T86" fmla="*/ 35 w 1327"/>
                <a:gd name="T87" fmla="*/ 46 h 1091"/>
                <a:gd name="T88" fmla="*/ 35 w 1327"/>
                <a:gd name="T89" fmla="*/ 47 h 1091"/>
                <a:gd name="T90" fmla="*/ 36 w 1327"/>
                <a:gd name="T91" fmla="*/ 46 h 1091"/>
                <a:gd name="T92" fmla="*/ 33 w 1327"/>
                <a:gd name="T93" fmla="*/ 44 h 1091"/>
                <a:gd name="T94" fmla="*/ 31 w 1327"/>
                <a:gd name="T95" fmla="*/ 42 h 1091"/>
                <a:gd name="T96" fmla="*/ 28 w 1327"/>
                <a:gd name="T97" fmla="*/ 40 h 1091"/>
                <a:gd name="T98" fmla="*/ 26 w 1327"/>
                <a:gd name="T99" fmla="*/ 37 h 1091"/>
                <a:gd name="T100" fmla="*/ 23 w 1327"/>
                <a:gd name="T101" fmla="*/ 35 h 1091"/>
                <a:gd name="T102" fmla="*/ 21 w 1327"/>
                <a:gd name="T103" fmla="*/ 32 h 1091"/>
                <a:gd name="T104" fmla="*/ 19 w 1327"/>
                <a:gd name="T105" fmla="*/ 29 h 1091"/>
                <a:gd name="T106" fmla="*/ 17 w 1327"/>
                <a:gd name="T107" fmla="*/ 27 h 1091"/>
                <a:gd name="T108" fmla="*/ 15 w 1327"/>
                <a:gd name="T109" fmla="*/ 24 h 1091"/>
                <a:gd name="T110" fmla="*/ 14 w 1327"/>
                <a:gd name="T111" fmla="*/ 24 h 1091"/>
                <a:gd name="T112" fmla="*/ 15 w 1327"/>
                <a:gd name="T113" fmla="*/ 24 h 1091"/>
                <a:gd name="T114" fmla="*/ 12 w 1327"/>
                <a:gd name="T115" fmla="*/ 18 h 1091"/>
                <a:gd name="T116" fmla="*/ 8 w 1327"/>
                <a:gd name="T117" fmla="*/ 13 h 1091"/>
                <a:gd name="T118" fmla="*/ 5 w 1327"/>
                <a:gd name="T119" fmla="*/ 7 h 1091"/>
                <a:gd name="T120" fmla="*/ 2 w 1327"/>
                <a:gd name="T121" fmla="*/ 0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7" h="1091">
                  <a:moveTo>
                    <a:pt x="24" y="0"/>
                  </a:moveTo>
                  <a:lnTo>
                    <a:pt x="0" y="12"/>
                  </a:lnTo>
                  <a:lnTo>
                    <a:pt x="50" y="108"/>
                  </a:lnTo>
                  <a:lnTo>
                    <a:pt x="101" y="203"/>
                  </a:lnTo>
                  <a:lnTo>
                    <a:pt x="153" y="298"/>
                  </a:lnTo>
                  <a:lnTo>
                    <a:pt x="211" y="389"/>
                  </a:lnTo>
                  <a:lnTo>
                    <a:pt x="214" y="394"/>
                  </a:lnTo>
                  <a:lnTo>
                    <a:pt x="244" y="437"/>
                  </a:lnTo>
                  <a:lnTo>
                    <a:pt x="276" y="482"/>
                  </a:lnTo>
                  <a:lnTo>
                    <a:pt x="309" y="524"/>
                  </a:lnTo>
                  <a:lnTo>
                    <a:pt x="345" y="566"/>
                  </a:lnTo>
                  <a:lnTo>
                    <a:pt x="382" y="606"/>
                  </a:lnTo>
                  <a:lnTo>
                    <a:pt x="421" y="645"/>
                  </a:lnTo>
                  <a:lnTo>
                    <a:pt x="462" y="683"/>
                  </a:lnTo>
                  <a:lnTo>
                    <a:pt x="508" y="719"/>
                  </a:lnTo>
                  <a:lnTo>
                    <a:pt x="544" y="746"/>
                  </a:lnTo>
                  <a:lnTo>
                    <a:pt x="548" y="749"/>
                  </a:lnTo>
                  <a:lnTo>
                    <a:pt x="592" y="777"/>
                  </a:lnTo>
                  <a:lnTo>
                    <a:pt x="637" y="804"/>
                  </a:lnTo>
                  <a:lnTo>
                    <a:pt x="686" y="831"/>
                  </a:lnTo>
                  <a:lnTo>
                    <a:pt x="737" y="856"/>
                  </a:lnTo>
                  <a:lnTo>
                    <a:pt x="791" y="882"/>
                  </a:lnTo>
                  <a:lnTo>
                    <a:pt x="902" y="931"/>
                  </a:lnTo>
                  <a:lnTo>
                    <a:pt x="1014" y="976"/>
                  </a:lnTo>
                  <a:lnTo>
                    <a:pt x="1070" y="999"/>
                  </a:lnTo>
                  <a:lnTo>
                    <a:pt x="1124" y="1020"/>
                  </a:lnTo>
                  <a:lnTo>
                    <a:pt x="1176" y="1039"/>
                  </a:lnTo>
                  <a:lnTo>
                    <a:pt x="1227" y="1057"/>
                  </a:lnTo>
                  <a:lnTo>
                    <a:pt x="1273" y="1075"/>
                  </a:lnTo>
                  <a:lnTo>
                    <a:pt x="1318" y="1091"/>
                  </a:lnTo>
                  <a:lnTo>
                    <a:pt x="1327" y="1066"/>
                  </a:lnTo>
                  <a:lnTo>
                    <a:pt x="1284" y="1050"/>
                  </a:lnTo>
                  <a:lnTo>
                    <a:pt x="1237" y="1032"/>
                  </a:lnTo>
                  <a:lnTo>
                    <a:pt x="1186" y="1014"/>
                  </a:lnTo>
                  <a:lnTo>
                    <a:pt x="1134" y="994"/>
                  </a:lnTo>
                  <a:lnTo>
                    <a:pt x="1080" y="973"/>
                  </a:lnTo>
                  <a:lnTo>
                    <a:pt x="1025" y="951"/>
                  </a:lnTo>
                  <a:lnTo>
                    <a:pt x="912" y="906"/>
                  </a:lnTo>
                  <a:lnTo>
                    <a:pt x="802" y="856"/>
                  </a:lnTo>
                  <a:lnTo>
                    <a:pt x="748" y="831"/>
                  </a:lnTo>
                  <a:lnTo>
                    <a:pt x="697" y="805"/>
                  </a:lnTo>
                  <a:lnTo>
                    <a:pt x="647" y="778"/>
                  </a:lnTo>
                  <a:lnTo>
                    <a:pt x="602" y="751"/>
                  </a:lnTo>
                  <a:lnTo>
                    <a:pt x="559" y="723"/>
                  </a:lnTo>
                  <a:lnTo>
                    <a:pt x="554" y="737"/>
                  </a:lnTo>
                  <a:lnTo>
                    <a:pt x="563" y="726"/>
                  </a:lnTo>
                  <a:lnTo>
                    <a:pt x="524" y="698"/>
                  </a:lnTo>
                  <a:lnTo>
                    <a:pt x="481" y="663"/>
                  </a:lnTo>
                  <a:lnTo>
                    <a:pt x="441" y="626"/>
                  </a:lnTo>
                  <a:lnTo>
                    <a:pt x="402" y="587"/>
                  </a:lnTo>
                  <a:lnTo>
                    <a:pt x="364" y="546"/>
                  </a:lnTo>
                  <a:lnTo>
                    <a:pt x="328" y="504"/>
                  </a:lnTo>
                  <a:lnTo>
                    <a:pt x="295" y="462"/>
                  </a:lnTo>
                  <a:lnTo>
                    <a:pt x="264" y="418"/>
                  </a:lnTo>
                  <a:lnTo>
                    <a:pt x="234" y="374"/>
                  </a:lnTo>
                  <a:lnTo>
                    <a:pt x="223" y="383"/>
                  </a:lnTo>
                  <a:lnTo>
                    <a:pt x="237" y="379"/>
                  </a:lnTo>
                  <a:lnTo>
                    <a:pt x="179" y="287"/>
                  </a:lnTo>
                  <a:lnTo>
                    <a:pt x="126" y="193"/>
                  </a:lnTo>
                  <a:lnTo>
                    <a:pt x="75" y="9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98" name="Oval 36"/>
            <p:cNvSpPr>
              <a:spLocks noChangeArrowheads="1"/>
            </p:cNvSpPr>
            <p:nvPr/>
          </p:nvSpPr>
          <p:spPr bwMode="auto">
            <a:xfrm>
              <a:off x="1355" y="327"/>
              <a:ext cx="65" cy="66"/>
            </a:xfrm>
            <a:prstGeom prst="ellipse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20599" name="Freeform 37"/>
            <p:cNvSpPr>
              <a:spLocks/>
            </p:cNvSpPr>
            <p:nvPr/>
          </p:nvSpPr>
          <p:spPr bwMode="auto">
            <a:xfrm>
              <a:off x="2028" y="863"/>
              <a:ext cx="77" cy="65"/>
            </a:xfrm>
            <a:custGeom>
              <a:avLst/>
              <a:gdLst>
                <a:gd name="T0" fmla="*/ 0 w 154"/>
                <a:gd name="T1" fmla="*/ 9 h 130"/>
                <a:gd name="T2" fmla="*/ 10 w 154"/>
                <a:gd name="T3" fmla="*/ 8 h 130"/>
                <a:gd name="T4" fmla="*/ 4 w 154"/>
                <a:gd name="T5" fmla="*/ 0 h 130"/>
                <a:gd name="T6" fmla="*/ 0 w 154"/>
                <a:gd name="T7" fmla="*/ 9 h 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" h="130">
                  <a:moveTo>
                    <a:pt x="0" y="130"/>
                  </a:moveTo>
                  <a:lnTo>
                    <a:pt x="154" y="115"/>
                  </a:lnTo>
                  <a:lnTo>
                    <a:pt x="51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0505" name="Group 67"/>
          <p:cNvGrpSpPr>
            <a:grpSpLocks/>
          </p:cNvGrpSpPr>
          <p:nvPr/>
        </p:nvGrpSpPr>
        <p:grpSpPr bwMode="auto">
          <a:xfrm>
            <a:off x="1887538" y="854075"/>
            <a:ext cx="460375" cy="74613"/>
            <a:chOff x="1189" y="538"/>
            <a:chExt cx="290" cy="47"/>
          </a:xfrm>
        </p:grpSpPr>
        <p:sp>
          <p:nvSpPr>
            <p:cNvPr id="20569" name="Freeform 39"/>
            <p:cNvSpPr>
              <a:spLocks/>
            </p:cNvSpPr>
            <p:nvPr/>
          </p:nvSpPr>
          <p:spPr bwMode="auto">
            <a:xfrm>
              <a:off x="1189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1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1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70" name="Freeform 40"/>
            <p:cNvSpPr>
              <a:spLocks/>
            </p:cNvSpPr>
            <p:nvPr/>
          </p:nvSpPr>
          <p:spPr bwMode="auto">
            <a:xfrm>
              <a:off x="1198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71" name="Freeform 41"/>
            <p:cNvSpPr>
              <a:spLocks/>
            </p:cNvSpPr>
            <p:nvPr/>
          </p:nvSpPr>
          <p:spPr bwMode="auto">
            <a:xfrm>
              <a:off x="1207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72" name="Freeform 42"/>
            <p:cNvSpPr>
              <a:spLocks/>
            </p:cNvSpPr>
            <p:nvPr/>
          </p:nvSpPr>
          <p:spPr bwMode="auto">
            <a:xfrm>
              <a:off x="1216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73" name="Freeform 43"/>
            <p:cNvSpPr>
              <a:spLocks/>
            </p:cNvSpPr>
            <p:nvPr/>
          </p:nvSpPr>
          <p:spPr bwMode="auto">
            <a:xfrm>
              <a:off x="1225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74" name="Freeform 44"/>
            <p:cNvSpPr>
              <a:spLocks/>
            </p:cNvSpPr>
            <p:nvPr/>
          </p:nvSpPr>
          <p:spPr bwMode="auto">
            <a:xfrm>
              <a:off x="1234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75" name="Freeform 45"/>
            <p:cNvSpPr>
              <a:spLocks/>
            </p:cNvSpPr>
            <p:nvPr/>
          </p:nvSpPr>
          <p:spPr bwMode="auto">
            <a:xfrm>
              <a:off x="1243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76" name="Freeform 46"/>
            <p:cNvSpPr>
              <a:spLocks/>
            </p:cNvSpPr>
            <p:nvPr/>
          </p:nvSpPr>
          <p:spPr bwMode="auto">
            <a:xfrm>
              <a:off x="1252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77" name="Freeform 47"/>
            <p:cNvSpPr>
              <a:spLocks/>
            </p:cNvSpPr>
            <p:nvPr/>
          </p:nvSpPr>
          <p:spPr bwMode="auto">
            <a:xfrm>
              <a:off x="1261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78" name="Freeform 48"/>
            <p:cNvSpPr>
              <a:spLocks/>
            </p:cNvSpPr>
            <p:nvPr/>
          </p:nvSpPr>
          <p:spPr bwMode="auto">
            <a:xfrm>
              <a:off x="1270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79" name="Freeform 49"/>
            <p:cNvSpPr>
              <a:spLocks/>
            </p:cNvSpPr>
            <p:nvPr/>
          </p:nvSpPr>
          <p:spPr bwMode="auto">
            <a:xfrm>
              <a:off x="1279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80" name="Freeform 50"/>
            <p:cNvSpPr>
              <a:spLocks/>
            </p:cNvSpPr>
            <p:nvPr/>
          </p:nvSpPr>
          <p:spPr bwMode="auto">
            <a:xfrm>
              <a:off x="1288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81" name="Freeform 51"/>
            <p:cNvSpPr>
              <a:spLocks/>
            </p:cNvSpPr>
            <p:nvPr/>
          </p:nvSpPr>
          <p:spPr bwMode="auto">
            <a:xfrm>
              <a:off x="1297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82" name="Freeform 52"/>
            <p:cNvSpPr>
              <a:spLocks/>
            </p:cNvSpPr>
            <p:nvPr/>
          </p:nvSpPr>
          <p:spPr bwMode="auto">
            <a:xfrm>
              <a:off x="1306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83" name="Freeform 53"/>
            <p:cNvSpPr>
              <a:spLocks/>
            </p:cNvSpPr>
            <p:nvPr/>
          </p:nvSpPr>
          <p:spPr bwMode="auto">
            <a:xfrm>
              <a:off x="1315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84" name="Freeform 54"/>
            <p:cNvSpPr>
              <a:spLocks/>
            </p:cNvSpPr>
            <p:nvPr/>
          </p:nvSpPr>
          <p:spPr bwMode="auto">
            <a:xfrm>
              <a:off x="1324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85" name="Freeform 55"/>
            <p:cNvSpPr>
              <a:spLocks/>
            </p:cNvSpPr>
            <p:nvPr/>
          </p:nvSpPr>
          <p:spPr bwMode="auto">
            <a:xfrm>
              <a:off x="1333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86" name="Freeform 56"/>
            <p:cNvSpPr>
              <a:spLocks/>
            </p:cNvSpPr>
            <p:nvPr/>
          </p:nvSpPr>
          <p:spPr bwMode="auto">
            <a:xfrm>
              <a:off x="1342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87" name="Freeform 57"/>
            <p:cNvSpPr>
              <a:spLocks/>
            </p:cNvSpPr>
            <p:nvPr/>
          </p:nvSpPr>
          <p:spPr bwMode="auto">
            <a:xfrm>
              <a:off x="1351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88" name="Freeform 58"/>
            <p:cNvSpPr>
              <a:spLocks/>
            </p:cNvSpPr>
            <p:nvPr/>
          </p:nvSpPr>
          <p:spPr bwMode="auto">
            <a:xfrm>
              <a:off x="1360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89" name="Freeform 59"/>
            <p:cNvSpPr>
              <a:spLocks/>
            </p:cNvSpPr>
            <p:nvPr/>
          </p:nvSpPr>
          <p:spPr bwMode="auto">
            <a:xfrm>
              <a:off x="1369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90" name="Freeform 60"/>
            <p:cNvSpPr>
              <a:spLocks/>
            </p:cNvSpPr>
            <p:nvPr/>
          </p:nvSpPr>
          <p:spPr bwMode="auto">
            <a:xfrm>
              <a:off x="1378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91" name="Freeform 61"/>
            <p:cNvSpPr>
              <a:spLocks/>
            </p:cNvSpPr>
            <p:nvPr/>
          </p:nvSpPr>
          <p:spPr bwMode="auto">
            <a:xfrm>
              <a:off x="1387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92" name="Freeform 62"/>
            <p:cNvSpPr>
              <a:spLocks/>
            </p:cNvSpPr>
            <p:nvPr/>
          </p:nvSpPr>
          <p:spPr bwMode="auto">
            <a:xfrm>
              <a:off x="1396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93" name="Freeform 63"/>
            <p:cNvSpPr>
              <a:spLocks/>
            </p:cNvSpPr>
            <p:nvPr/>
          </p:nvSpPr>
          <p:spPr bwMode="auto">
            <a:xfrm>
              <a:off x="1405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94" name="Freeform 64"/>
            <p:cNvSpPr>
              <a:spLocks/>
            </p:cNvSpPr>
            <p:nvPr/>
          </p:nvSpPr>
          <p:spPr bwMode="auto">
            <a:xfrm>
              <a:off x="1414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95" name="Freeform 65"/>
            <p:cNvSpPr>
              <a:spLocks/>
            </p:cNvSpPr>
            <p:nvPr/>
          </p:nvSpPr>
          <p:spPr bwMode="auto">
            <a:xfrm>
              <a:off x="1423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96" name="Freeform 66"/>
            <p:cNvSpPr>
              <a:spLocks/>
            </p:cNvSpPr>
            <p:nvPr/>
          </p:nvSpPr>
          <p:spPr bwMode="auto">
            <a:xfrm>
              <a:off x="1433" y="538"/>
              <a:ext cx="46" cy="47"/>
            </a:xfrm>
            <a:custGeom>
              <a:avLst/>
              <a:gdLst>
                <a:gd name="T0" fmla="*/ 0 w 93"/>
                <a:gd name="T1" fmla="*/ 6 h 94"/>
                <a:gd name="T2" fmla="*/ 5 w 93"/>
                <a:gd name="T3" fmla="*/ 3 h 94"/>
                <a:gd name="T4" fmla="*/ 0 w 93"/>
                <a:gd name="T5" fmla="*/ 0 h 94"/>
                <a:gd name="T6" fmla="*/ 0 w 93"/>
                <a:gd name="T7" fmla="*/ 6 h 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94">
                  <a:moveTo>
                    <a:pt x="0" y="94"/>
                  </a:moveTo>
                  <a:lnTo>
                    <a:pt x="93" y="46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0506" name="Group 92"/>
          <p:cNvGrpSpPr>
            <a:grpSpLocks/>
          </p:cNvGrpSpPr>
          <p:nvPr/>
        </p:nvGrpSpPr>
        <p:grpSpPr bwMode="auto">
          <a:xfrm>
            <a:off x="3200400" y="1538288"/>
            <a:ext cx="403225" cy="74612"/>
            <a:chOff x="2016" y="969"/>
            <a:chExt cx="254" cy="47"/>
          </a:xfrm>
        </p:grpSpPr>
        <p:sp>
          <p:nvSpPr>
            <p:cNvPr id="20545" name="Freeform 68"/>
            <p:cNvSpPr>
              <a:spLocks/>
            </p:cNvSpPr>
            <p:nvPr/>
          </p:nvSpPr>
          <p:spPr bwMode="auto">
            <a:xfrm>
              <a:off x="2016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46" name="Freeform 69"/>
            <p:cNvSpPr>
              <a:spLocks/>
            </p:cNvSpPr>
            <p:nvPr/>
          </p:nvSpPr>
          <p:spPr bwMode="auto">
            <a:xfrm>
              <a:off x="2025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47" name="Freeform 70"/>
            <p:cNvSpPr>
              <a:spLocks/>
            </p:cNvSpPr>
            <p:nvPr/>
          </p:nvSpPr>
          <p:spPr bwMode="auto">
            <a:xfrm>
              <a:off x="2034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48" name="Freeform 71"/>
            <p:cNvSpPr>
              <a:spLocks/>
            </p:cNvSpPr>
            <p:nvPr/>
          </p:nvSpPr>
          <p:spPr bwMode="auto">
            <a:xfrm>
              <a:off x="2043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49" name="Freeform 72"/>
            <p:cNvSpPr>
              <a:spLocks/>
            </p:cNvSpPr>
            <p:nvPr/>
          </p:nvSpPr>
          <p:spPr bwMode="auto">
            <a:xfrm>
              <a:off x="2052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50" name="Freeform 73"/>
            <p:cNvSpPr>
              <a:spLocks/>
            </p:cNvSpPr>
            <p:nvPr/>
          </p:nvSpPr>
          <p:spPr bwMode="auto">
            <a:xfrm>
              <a:off x="2061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51" name="Freeform 74"/>
            <p:cNvSpPr>
              <a:spLocks/>
            </p:cNvSpPr>
            <p:nvPr/>
          </p:nvSpPr>
          <p:spPr bwMode="auto">
            <a:xfrm>
              <a:off x="2070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52" name="Freeform 75"/>
            <p:cNvSpPr>
              <a:spLocks/>
            </p:cNvSpPr>
            <p:nvPr/>
          </p:nvSpPr>
          <p:spPr bwMode="auto">
            <a:xfrm>
              <a:off x="2079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53" name="Freeform 76"/>
            <p:cNvSpPr>
              <a:spLocks/>
            </p:cNvSpPr>
            <p:nvPr/>
          </p:nvSpPr>
          <p:spPr bwMode="auto">
            <a:xfrm>
              <a:off x="2088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54" name="Freeform 77"/>
            <p:cNvSpPr>
              <a:spLocks/>
            </p:cNvSpPr>
            <p:nvPr/>
          </p:nvSpPr>
          <p:spPr bwMode="auto">
            <a:xfrm>
              <a:off x="2097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55" name="Freeform 78"/>
            <p:cNvSpPr>
              <a:spLocks/>
            </p:cNvSpPr>
            <p:nvPr/>
          </p:nvSpPr>
          <p:spPr bwMode="auto">
            <a:xfrm>
              <a:off x="2106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56" name="Freeform 79"/>
            <p:cNvSpPr>
              <a:spLocks/>
            </p:cNvSpPr>
            <p:nvPr/>
          </p:nvSpPr>
          <p:spPr bwMode="auto">
            <a:xfrm>
              <a:off x="2115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57" name="Freeform 80"/>
            <p:cNvSpPr>
              <a:spLocks/>
            </p:cNvSpPr>
            <p:nvPr/>
          </p:nvSpPr>
          <p:spPr bwMode="auto">
            <a:xfrm>
              <a:off x="2124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58" name="Freeform 81"/>
            <p:cNvSpPr>
              <a:spLocks/>
            </p:cNvSpPr>
            <p:nvPr/>
          </p:nvSpPr>
          <p:spPr bwMode="auto">
            <a:xfrm>
              <a:off x="2133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59" name="Freeform 82"/>
            <p:cNvSpPr>
              <a:spLocks/>
            </p:cNvSpPr>
            <p:nvPr/>
          </p:nvSpPr>
          <p:spPr bwMode="auto">
            <a:xfrm>
              <a:off x="2142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60" name="Freeform 83"/>
            <p:cNvSpPr>
              <a:spLocks/>
            </p:cNvSpPr>
            <p:nvPr/>
          </p:nvSpPr>
          <p:spPr bwMode="auto">
            <a:xfrm>
              <a:off x="2151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61" name="Freeform 84"/>
            <p:cNvSpPr>
              <a:spLocks/>
            </p:cNvSpPr>
            <p:nvPr/>
          </p:nvSpPr>
          <p:spPr bwMode="auto">
            <a:xfrm>
              <a:off x="2160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62" name="Freeform 85"/>
            <p:cNvSpPr>
              <a:spLocks/>
            </p:cNvSpPr>
            <p:nvPr/>
          </p:nvSpPr>
          <p:spPr bwMode="auto">
            <a:xfrm>
              <a:off x="2169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63" name="Freeform 86"/>
            <p:cNvSpPr>
              <a:spLocks/>
            </p:cNvSpPr>
            <p:nvPr/>
          </p:nvSpPr>
          <p:spPr bwMode="auto">
            <a:xfrm>
              <a:off x="2178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64" name="Freeform 87"/>
            <p:cNvSpPr>
              <a:spLocks/>
            </p:cNvSpPr>
            <p:nvPr/>
          </p:nvSpPr>
          <p:spPr bwMode="auto">
            <a:xfrm>
              <a:off x="2187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65" name="Freeform 88"/>
            <p:cNvSpPr>
              <a:spLocks/>
            </p:cNvSpPr>
            <p:nvPr/>
          </p:nvSpPr>
          <p:spPr bwMode="auto">
            <a:xfrm>
              <a:off x="2196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66" name="Freeform 89"/>
            <p:cNvSpPr>
              <a:spLocks/>
            </p:cNvSpPr>
            <p:nvPr/>
          </p:nvSpPr>
          <p:spPr bwMode="auto">
            <a:xfrm>
              <a:off x="2205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67" name="Freeform 90"/>
            <p:cNvSpPr>
              <a:spLocks/>
            </p:cNvSpPr>
            <p:nvPr/>
          </p:nvSpPr>
          <p:spPr bwMode="auto">
            <a:xfrm>
              <a:off x="2214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68" name="Freeform 91"/>
            <p:cNvSpPr>
              <a:spLocks/>
            </p:cNvSpPr>
            <p:nvPr/>
          </p:nvSpPr>
          <p:spPr bwMode="auto">
            <a:xfrm>
              <a:off x="2223" y="969"/>
              <a:ext cx="47" cy="47"/>
            </a:xfrm>
            <a:custGeom>
              <a:avLst/>
              <a:gdLst>
                <a:gd name="T0" fmla="*/ 0 w 93"/>
                <a:gd name="T1" fmla="*/ 5 h 95"/>
                <a:gd name="T2" fmla="*/ 6 w 93"/>
                <a:gd name="T3" fmla="*/ 2 h 95"/>
                <a:gd name="T4" fmla="*/ 0 w 93"/>
                <a:gd name="T5" fmla="*/ 0 h 95"/>
                <a:gd name="T6" fmla="*/ 0 w 93"/>
                <a:gd name="T7" fmla="*/ 5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95">
                  <a:moveTo>
                    <a:pt x="0" y="95"/>
                  </a:moveTo>
                  <a:lnTo>
                    <a:pt x="93" y="47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0507" name="Group 96"/>
          <p:cNvGrpSpPr>
            <a:grpSpLocks/>
          </p:cNvGrpSpPr>
          <p:nvPr/>
        </p:nvGrpSpPr>
        <p:grpSpPr bwMode="auto">
          <a:xfrm>
            <a:off x="2462213" y="1725613"/>
            <a:ext cx="228600" cy="74612"/>
            <a:chOff x="1551" y="1087"/>
            <a:chExt cx="144" cy="47"/>
          </a:xfrm>
        </p:grpSpPr>
        <p:sp>
          <p:nvSpPr>
            <p:cNvPr id="20542" name="Line 93"/>
            <p:cNvSpPr>
              <a:spLocks noChangeShapeType="1"/>
            </p:cNvSpPr>
            <p:nvPr/>
          </p:nvSpPr>
          <p:spPr bwMode="auto">
            <a:xfrm>
              <a:off x="1596" y="1110"/>
              <a:ext cx="5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43" name="Freeform 94"/>
            <p:cNvSpPr>
              <a:spLocks/>
            </p:cNvSpPr>
            <p:nvPr/>
          </p:nvSpPr>
          <p:spPr bwMode="auto">
            <a:xfrm>
              <a:off x="1551" y="1087"/>
              <a:ext cx="47" cy="47"/>
            </a:xfrm>
            <a:custGeom>
              <a:avLst/>
              <a:gdLst>
                <a:gd name="T0" fmla="*/ 6 w 94"/>
                <a:gd name="T1" fmla="*/ 0 h 95"/>
                <a:gd name="T2" fmla="*/ 0 w 94"/>
                <a:gd name="T3" fmla="*/ 3 h 95"/>
                <a:gd name="T4" fmla="*/ 6 w 94"/>
                <a:gd name="T5" fmla="*/ 5 h 95"/>
                <a:gd name="T6" fmla="*/ 6 w 94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95">
                  <a:moveTo>
                    <a:pt x="94" y="0"/>
                  </a:moveTo>
                  <a:lnTo>
                    <a:pt x="0" y="48"/>
                  </a:lnTo>
                  <a:lnTo>
                    <a:pt x="94" y="9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0544" name="Freeform 95"/>
            <p:cNvSpPr>
              <a:spLocks/>
            </p:cNvSpPr>
            <p:nvPr/>
          </p:nvSpPr>
          <p:spPr bwMode="auto">
            <a:xfrm>
              <a:off x="1648" y="1087"/>
              <a:ext cx="47" cy="47"/>
            </a:xfrm>
            <a:custGeom>
              <a:avLst/>
              <a:gdLst>
                <a:gd name="T0" fmla="*/ 0 w 93"/>
                <a:gd name="T1" fmla="*/ 5 h 95"/>
                <a:gd name="T2" fmla="*/ 6 w 93"/>
                <a:gd name="T3" fmla="*/ 3 h 95"/>
                <a:gd name="T4" fmla="*/ 0 w 93"/>
                <a:gd name="T5" fmla="*/ 0 h 95"/>
                <a:gd name="T6" fmla="*/ 0 w 93"/>
                <a:gd name="T7" fmla="*/ 5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95">
                  <a:moveTo>
                    <a:pt x="0" y="95"/>
                  </a:moveTo>
                  <a:lnTo>
                    <a:pt x="93" y="48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0508" name="Line 97"/>
          <p:cNvSpPr>
            <a:spLocks noChangeShapeType="1"/>
          </p:cNvSpPr>
          <p:nvPr/>
        </p:nvSpPr>
        <p:spPr bwMode="auto">
          <a:xfrm>
            <a:off x="3317875" y="1803400"/>
            <a:ext cx="1588" cy="114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0509" name="Line 98"/>
          <p:cNvSpPr>
            <a:spLocks noChangeShapeType="1"/>
          </p:cNvSpPr>
          <p:nvPr/>
        </p:nvSpPr>
        <p:spPr bwMode="auto">
          <a:xfrm>
            <a:off x="2176463" y="1803400"/>
            <a:ext cx="1587" cy="114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0510" name="Line 99"/>
          <p:cNvSpPr>
            <a:spLocks noChangeShapeType="1"/>
          </p:cNvSpPr>
          <p:nvPr/>
        </p:nvSpPr>
        <p:spPr bwMode="auto">
          <a:xfrm flipH="1">
            <a:off x="1543050" y="1763713"/>
            <a:ext cx="1143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0511" name="Rectangle 100"/>
          <p:cNvSpPr>
            <a:spLocks noChangeArrowheads="1"/>
          </p:cNvSpPr>
          <p:nvPr/>
        </p:nvSpPr>
        <p:spPr bwMode="auto">
          <a:xfrm>
            <a:off x="1349375" y="1641475"/>
            <a:ext cx="2619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0512" name="Rectangle 101"/>
          <p:cNvSpPr>
            <a:spLocks noChangeArrowheads="1"/>
          </p:cNvSpPr>
          <p:nvPr/>
        </p:nvSpPr>
        <p:spPr bwMode="auto">
          <a:xfrm>
            <a:off x="1473200" y="1685925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 altLang="fr-FR" sz="1000"/>
          </a:p>
        </p:txBody>
      </p:sp>
      <p:sp>
        <p:nvSpPr>
          <p:cNvPr id="20513" name="Rectangle 102"/>
          <p:cNvSpPr>
            <a:spLocks noChangeArrowheads="1"/>
          </p:cNvSpPr>
          <p:nvPr/>
        </p:nvSpPr>
        <p:spPr bwMode="auto">
          <a:xfrm>
            <a:off x="1535113" y="1766888"/>
            <a:ext cx="4445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en-US" altLang="fr-FR" sz="1000"/>
          </a:p>
        </p:txBody>
      </p:sp>
      <p:sp>
        <p:nvSpPr>
          <p:cNvPr id="20514" name="Rectangle 103"/>
          <p:cNvSpPr>
            <a:spLocks noChangeArrowheads="1"/>
          </p:cNvSpPr>
          <p:nvPr/>
        </p:nvSpPr>
        <p:spPr bwMode="auto">
          <a:xfrm>
            <a:off x="2051050" y="1925638"/>
            <a:ext cx="2619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0515" name="Rectangle 104"/>
          <p:cNvSpPr>
            <a:spLocks noChangeArrowheads="1"/>
          </p:cNvSpPr>
          <p:nvPr/>
        </p:nvSpPr>
        <p:spPr bwMode="auto">
          <a:xfrm>
            <a:off x="2174875" y="1970088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 altLang="fr-FR" sz="1000"/>
          </a:p>
        </p:txBody>
      </p:sp>
      <p:sp>
        <p:nvSpPr>
          <p:cNvPr id="20516" name="Rectangle 105"/>
          <p:cNvSpPr>
            <a:spLocks noChangeArrowheads="1"/>
          </p:cNvSpPr>
          <p:nvPr/>
        </p:nvSpPr>
        <p:spPr bwMode="auto">
          <a:xfrm>
            <a:off x="2236788" y="2051050"/>
            <a:ext cx="444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fr-FR" sz="1000"/>
          </a:p>
        </p:txBody>
      </p:sp>
      <p:sp>
        <p:nvSpPr>
          <p:cNvPr id="20517" name="Rectangle 106"/>
          <p:cNvSpPr>
            <a:spLocks noChangeArrowheads="1"/>
          </p:cNvSpPr>
          <p:nvPr/>
        </p:nvSpPr>
        <p:spPr bwMode="auto">
          <a:xfrm>
            <a:off x="3186113" y="1917700"/>
            <a:ext cx="261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0518" name="Rectangle 107"/>
          <p:cNvSpPr>
            <a:spLocks noChangeArrowheads="1"/>
          </p:cNvSpPr>
          <p:nvPr/>
        </p:nvSpPr>
        <p:spPr bwMode="auto">
          <a:xfrm>
            <a:off x="3309938" y="1962150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 altLang="fr-FR" sz="1000"/>
          </a:p>
        </p:txBody>
      </p:sp>
      <p:sp>
        <p:nvSpPr>
          <p:cNvPr id="20519" name="Rectangle 108"/>
          <p:cNvSpPr>
            <a:spLocks noChangeArrowheads="1"/>
          </p:cNvSpPr>
          <p:nvPr/>
        </p:nvSpPr>
        <p:spPr bwMode="auto">
          <a:xfrm>
            <a:off x="3371850" y="2043113"/>
            <a:ext cx="4445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fr-FR" sz="1000"/>
          </a:p>
        </p:txBody>
      </p:sp>
      <p:sp>
        <p:nvSpPr>
          <p:cNvPr id="20520" name="Rectangle 109"/>
          <p:cNvSpPr>
            <a:spLocks noChangeArrowheads="1"/>
          </p:cNvSpPr>
          <p:nvPr/>
        </p:nvSpPr>
        <p:spPr bwMode="auto">
          <a:xfrm>
            <a:off x="1720850" y="776288"/>
            <a:ext cx="303213" cy="236537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0521" name="Rectangle 110"/>
          <p:cNvSpPr>
            <a:spLocks noChangeArrowheads="1"/>
          </p:cNvSpPr>
          <p:nvPr/>
        </p:nvSpPr>
        <p:spPr bwMode="auto">
          <a:xfrm>
            <a:off x="1847850" y="823913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Q</a:t>
            </a:r>
            <a:endParaRPr lang="en-US" altLang="fr-FR" sz="1000"/>
          </a:p>
        </p:txBody>
      </p:sp>
      <p:sp>
        <p:nvSpPr>
          <p:cNvPr id="20522" name="Rectangle 111"/>
          <p:cNvSpPr>
            <a:spLocks noChangeArrowheads="1"/>
          </p:cNvSpPr>
          <p:nvPr/>
        </p:nvSpPr>
        <p:spPr bwMode="auto">
          <a:xfrm>
            <a:off x="1925638" y="904875"/>
            <a:ext cx="635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H</a:t>
            </a:r>
            <a:endParaRPr lang="en-US" altLang="fr-FR" sz="1000"/>
          </a:p>
        </p:txBody>
      </p:sp>
      <p:sp>
        <p:nvSpPr>
          <p:cNvPr id="20523" name="Rectangle 112"/>
          <p:cNvSpPr>
            <a:spLocks noChangeArrowheads="1"/>
          </p:cNvSpPr>
          <p:nvPr/>
        </p:nvSpPr>
        <p:spPr bwMode="auto">
          <a:xfrm>
            <a:off x="3603625" y="1460500"/>
            <a:ext cx="6858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0524" name="Rectangle 113"/>
          <p:cNvSpPr>
            <a:spLocks noChangeArrowheads="1"/>
          </p:cNvSpPr>
          <p:nvPr/>
        </p:nvSpPr>
        <p:spPr bwMode="auto">
          <a:xfrm>
            <a:off x="3727450" y="1504950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Q</a:t>
            </a:r>
            <a:endParaRPr lang="en-US" altLang="fr-FR" sz="1000"/>
          </a:p>
        </p:txBody>
      </p:sp>
      <p:sp>
        <p:nvSpPr>
          <p:cNvPr id="20525" name="Rectangle 114"/>
          <p:cNvSpPr>
            <a:spLocks noChangeArrowheads="1"/>
          </p:cNvSpPr>
          <p:nvPr/>
        </p:nvSpPr>
        <p:spPr bwMode="auto">
          <a:xfrm>
            <a:off x="3805238" y="1585913"/>
            <a:ext cx="103187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C  </a:t>
            </a:r>
            <a:endParaRPr lang="en-US" altLang="fr-FR" sz="1000"/>
          </a:p>
        </p:txBody>
      </p:sp>
      <p:sp>
        <p:nvSpPr>
          <p:cNvPr id="20526" name="Rectangle 115"/>
          <p:cNvSpPr>
            <a:spLocks noChangeArrowheads="1"/>
          </p:cNvSpPr>
          <p:nvPr/>
        </p:nvSpPr>
        <p:spPr bwMode="auto">
          <a:xfrm>
            <a:off x="3949700" y="1593850"/>
            <a:ext cx="27463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500">
                <a:solidFill>
                  <a:srgbClr val="000000"/>
                </a:solidFill>
                <a:latin typeface="Times New Roman" pitchFamily="18" charset="0"/>
              </a:rPr>
              <a:t>released to</a:t>
            </a:r>
            <a:endParaRPr lang="en-US" altLang="fr-FR" sz="1000"/>
          </a:p>
        </p:txBody>
      </p:sp>
      <p:sp>
        <p:nvSpPr>
          <p:cNvPr id="20527" name="Rectangle 116"/>
          <p:cNvSpPr>
            <a:spLocks noChangeArrowheads="1"/>
          </p:cNvSpPr>
          <p:nvPr/>
        </p:nvSpPr>
        <p:spPr bwMode="auto">
          <a:xfrm>
            <a:off x="3902075" y="1689100"/>
            <a:ext cx="3317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500">
                <a:solidFill>
                  <a:srgbClr val="000000"/>
                </a:solidFill>
                <a:latin typeface="Times New Roman" pitchFamily="18" charset="0"/>
              </a:rPr>
              <a:t>surroundings</a:t>
            </a:r>
            <a:endParaRPr lang="en-US" altLang="fr-FR" sz="1000"/>
          </a:p>
        </p:txBody>
      </p:sp>
      <p:sp>
        <p:nvSpPr>
          <p:cNvPr id="20528" name="Rectangle 117"/>
          <p:cNvSpPr>
            <a:spLocks noChangeArrowheads="1"/>
          </p:cNvSpPr>
          <p:nvPr/>
        </p:nvSpPr>
        <p:spPr bwMode="auto">
          <a:xfrm>
            <a:off x="4048125" y="1754188"/>
            <a:ext cx="2984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0529" name="Rectangle 118"/>
          <p:cNvSpPr>
            <a:spLocks noChangeArrowheads="1"/>
          </p:cNvSpPr>
          <p:nvPr/>
        </p:nvSpPr>
        <p:spPr bwMode="auto">
          <a:xfrm>
            <a:off x="4171950" y="1798638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 altLang="fr-FR" sz="1000"/>
          </a:p>
        </p:txBody>
      </p:sp>
      <p:sp>
        <p:nvSpPr>
          <p:cNvPr id="20530" name="Rectangle 119"/>
          <p:cNvSpPr>
            <a:spLocks noChangeArrowheads="1"/>
          </p:cNvSpPr>
          <p:nvPr/>
        </p:nvSpPr>
        <p:spPr bwMode="auto">
          <a:xfrm>
            <a:off x="1365250" y="157163"/>
            <a:ext cx="2206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0531" name="Rectangle 120"/>
          <p:cNvSpPr>
            <a:spLocks noChangeArrowheads="1"/>
          </p:cNvSpPr>
          <p:nvPr/>
        </p:nvSpPr>
        <p:spPr bwMode="auto">
          <a:xfrm>
            <a:off x="1490663" y="201613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 altLang="fr-FR" sz="1000"/>
          </a:p>
        </p:txBody>
      </p:sp>
      <p:sp>
        <p:nvSpPr>
          <p:cNvPr id="20532" name="Rectangle 121"/>
          <p:cNvSpPr>
            <a:spLocks noChangeArrowheads="1"/>
          </p:cNvSpPr>
          <p:nvPr/>
        </p:nvSpPr>
        <p:spPr bwMode="auto">
          <a:xfrm>
            <a:off x="2563813" y="157163"/>
            <a:ext cx="7493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0533" name="Rectangle 122"/>
          <p:cNvSpPr>
            <a:spLocks noChangeArrowheads="1"/>
          </p:cNvSpPr>
          <p:nvPr/>
        </p:nvSpPr>
        <p:spPr bwMode="auto">
          <a:xfrm>
            <a:off x="2698750" y="198438"/>
            <a:ext cx="638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rgbClr val="000000"/>
                </a:solidFill>
                <a:latin typeface="Times New Roman" pitchFamily="18" charset="0"/>
              </a:rPr>
              <a:t>Otto Cycle</a:t>
            </a:r>
            <a:endParaRPr lang="en-US" altLang="fr-FR" sz="1000"/>
          </a:p>
        </p:txBody>
      </p:sp>
      <p:grpSp>
        <p:nvGrpSpPr>
          <p:cNvPr id="20534" name="Group 125"/>
          <p:cNvGrpSpPr>
            <a:grpSpLocks/>
          </p:cNvGrpSpPr>
          <p:nvPr/>
        </p:nvGrpSpPr>
        <p:grpSpPr bwMode="auto">
          <a:xfrm>
            <a:off x="2917825" y="608013"/>
            <a:ext cx="400050" cy="109537"/>
            <a:chOff x="1838" y="383"/>
            <a:chExt cx="252" cy="69"/>
          </a:xfrm>
        </p:grpSpPr>
        <p:sp>
          <p:nvSpPr>
            <p:cNvPr id="20540" name="Rectangle 123"/>
            <p:cNvSpPr>
              <a:spLocks noChangeArrowheads="1"/>
            </p:cNvSpPr>
            <p:nvPr/>
          </p:nvSpPr>
          <p:spPr bwMode="auto">
            <a:xfrm>
              <a:off x="1838" y="411"/>
              <a:ext cx="185" cy="1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20541" name="Freeform 124"/>
            <p:cNvSpPr>
              <a:spLocks/>
            </p:cNvSpPr>
            <p:nvPr/>
          </p:nvSpPr>
          <p:spPr bwMode="auto">
            <a:xfrm>
              <a:off x="2021" y="383"/>
              <a:ext cx="69" cy="69"/>
            </a:xfrm>
            <a:custGeom>
              <a:avLst/>
              <a:gdLst>
                <a:gd name="T0" fmla="*/ 0 w 138"/>
                <a:gd name="T1" fmla="*/ 8 h 139"/>
                <a:gd name="T2" fmla="*/ 9 w 138"/>
                <a:gd name="T3" fmla="*/ 4 h 139"/>
                <a:gd name="T4" fmla="*/ 0 w 138"/>
                <a:gd name="T5" fmla="*/ 0 h 139"/>
                <a:gd name="T6" fmla="*/ 0 w 138"/>
                <a:gd name="T7" fmla="*/ 8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139">
                  <a:moveTo>
                    <a:pt x="0" y="139"/>
                  </a:moveTo>
                  <a:lnTo>
                    <a:pt x="138" y="68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0535" name="Rectangle 126"/>
          <p:cNvSpPr>
            <a:spLocks noChangeArrowheads="1"/>
          </p:cNvSpPr>
          <p:nvPr/>
        </p:nvSpPr>
        <p:spPr bwMode="auto">
          <a:xfrm>
            <a:off x="2860675" y="474663"/>
            <a:ext cx="4841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0536" name="Rectangle 127"/>
          <p:cNvSpPr>
            <a:spLocks noChangeArrowheads="1"/>
          </p:cNvSpPr>
          <p:nvPr/>
        </p:nvSpPr>
        <p:spPr bwMode="auto">
          <a:xfrm>
            <a:off x="2974975" y="515938"/>
            <a:ext cx="3651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>
                <a:solidFill>
                  <a:srgbClr val="000000"/>
                </a:solidFill>
                <a:latin typeface="Times New Roman" pitchFamily="18" charset="0"/>
              </a:rPr>
              <a:t>adiabatic</a:t>
            </a:r>
            <a:endParaRPr lang="en-US" altLang="fr-FR" sz="1000"/>
          </a:p>
        </p:txBody>
      </p:sp>
      <p:sp>
        <p:nvSpPr>
          <p:cNvPr id="20537" name="Line 128"/>
          <p:cNvSpPr>
            <a:spLocks noChangeShapeType="1"/>
          </p:cNvSpPr>
          <p:nvPr/>
        </p:nvSpPr>
        <p:spPr bwMode="auto">
          <a:xfrm>
            <a:off x="3546475" y="661988"/>
            <a:ext cx="39846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0538" name="Rectangle 129"/>
          <p:cNvSpPr>
            <a:spLocks noChangeArrowheads="1"/>
          </p:cNvSpPr>
          <p:nvPr/>
        </p:nvSpPr>
        <p:spPr bwMode="auto">
          <a:xfrm>
            <a:off x="3471863" y="471488"/>
            <a:ext cx="577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0539" name="Rectangle 130"/>
          <p:cNvSpPr>
            <a:spLocks noChangeArrowheads="1"/>
          </p:cNvSpPr>
          <p:nvPr/>
        </p:nvSpPr>
        <p:spPr bwMode="auto">
          <a:xfrm>
            <a:off x="3582988" y="512763"/>
            <a:ext cx="4683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>
                <a:solidFill>
                  <a:srgbClr val="000000"/>
                </a:solidFill>
                <a:latin typeface="Times New Roman" pitchFamily="18" charset="0"/>
              </a:rPr>
              <a:t>isothermals</a:t>
            </a:r>
            <a:endParaRPr lang="en-US" altLang="fr-F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EC903C0-3A31-4403-B991-215B852EF5BD}" type="slidenum">
              <a:rPr lang="en-US" altLang="fr-FR" sz="7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fr-FR" sz="700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57163"/>
            <a:ext cx="1457325" cy="215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25413" y="2316163"/>
            <a:ext cx="4321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fr-FR" sz="1000" b="1">
                <a:sym typeface="Symbol" pitchFamily="18" charset="2"/>
              </a:rPr>
              <a:t>4</a:t>
            </a:r>
            <a:r>
              <a:rPr lang="en-AU" altLang="fr-FR" sz="1000">
                <a:sym typeface="Symbol" pitchFamily="18" charset="2"/>
              </a:rPr>
              <a:t> </a:t>
            </a:r>
            <a:r>
              <a:rPr lang="en-AU" altLang="fr-FR" sz="1000"/>
              <a:t> </a:t>
            </a:r>
            <a:r>
              <a:rPr lang="en-AU" altLang="fr-FR" sz="1000" b="1">
                <a:sym typeface="Symbol" pitchFamily="18" charset="2"/>
              </a:rPr>
              <a:t>1 </a:t>
            </a:r>
            <a:r>
              <a:rPr lang="en-AU" altLang="fr-FR" sz="1000">
                <a:sym typeface="Symbol" pitchFamily="18" charset="2"/>
              </a:rPr>
              <a:t>start of</a:t>
            </a:r>
            <a:r>
              <a:rPr lang="en-AU" altLang="fr-FR" sz="1000" b="1">
                <a:sym typeface="Symbol" pitchFamily="18" charset="2"/>
              </a:rPr>
              <a:t> </a:t>
            </a:r>
            <a:r>
              <a:rPr lang="en-AU" altLang="fr-FR" sz="1000" b="1">
                <a:solidFill>
                  <a:srgbClr val="993300"/>
                </a:solidFill>
                <a:sym typeface="Symbol" pitchFamily="18" charset="2"/>
              </a:rPr>
              <a:t>Exhaust stroke</a:t>
            </a:r>
            <a:r>
              <a:rPr lang="en-AU" altLang="fr-FR" sz="1000">
                <a:sym typeface="Symbol" pitchFamily="18" charset="2"/>
              </a:rPr>
              <a:t> – outlet valve opens and mixture expelled at constant volume then  </a:t>
            </a:r>
            <a:r>
              <a:rPr lang="en-AU" altLang="fr-FR" sz="1000" b="1">
                <a:sym typeface="Symbol" pitchFamily="18" charset="2"/>
              </a:rPr>
              <a:t>1 </a:t>
            </a:r>
            <a:r>
              <a:rPr lang="en-AU" altLang="fr-FR" sz="1000" b="1"/>
              <a:t> 5</a:t>
            </a:r>
            <a:endParaRPr lang="en-AU" altLang="fr-FR" sz="1000">
              <a:sym typeface="Symbol" pitchFamily="18" charset="2"/>
            </a:endParaRPr>
          </a:p>
        </p:txBody>
      </p:sp>
      <p:sp>
        <p:nvSpPr>
          <p:cNvPr id="21509" name="AutoShape 7"/>
          <p:cNvSpPr>
            <a:spLocks noChangeAspect="1" noChangeArrowheads="1" noTextEdit="1"/>
          </p:cNvSpPr>
          <p:nvPr/>
        </p:nvSpPr>
        <p:spPr bwMode="auto">
          <a:xfrm>
            <a:off x="1349375" y="157163"/>
            <a:ext cx="30051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2047875" y="1644650"/>
            <a:ext cx="193675" cy="190500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1511" name="Rectangle 10"/>
          <p:cNvSpPr>
            <a:spLocks noChangeArrowheads="1"/>
          </p:cNvSpPr>
          <p:nvPr/>
        </p:nvSpPr>
        <p:spPr bwMode="auto">
          <a:xfrm>
            <a:off x="2162175" y="1685925"/>
            <a:ext cx="508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en-US" altLang="fr-FR" sz="1000"/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3375025" y="1290638"/>
            <a:ext cx="193675" cy="190500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1513" name="Rectangle 12"/>
          <p:cNvSpPr>
            <a:spLocks noChangeArrowheads="1"/>
          </p:cNvSpPr>
          <p:nvPr/>
        </p:nvSpPr>
        <p:spPr bwMode="auto">
          <a:xfrm>
            <a:off x="3490913" y="1331913"/>
            <a:ext cx="508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 altLang="fr-FR" sz="1000"/>
          </a:p>
        </p:txBody>
      </p:sp>
      <p:sp>
        <p:nvSpPr>
          <p:cNvPr id="21514" name="Rectangle 13"/>
          <p:cNvSpPr>
            <a:spLocks noChangeArrowheads="1"/>
          </p:cNvSpPr>
          <p:nvPr/>
        </p:nvSpPr>
        <p:spPr bwMode="auto">
          <a:xfrm>
            <a:off x="2011363" y="485775"/>
            <a:ext cx="193675" cy="190500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1515" name="Rectangle 14"/>
          <p:cNvSpPr>
            <a:spLocks noChangeArrowheads="1"/>
          </p:cNvSpPr>
          <p:nvPr/>
        </p:nvSpPr>
        <p:spPr bwMode="auto">
          <a:xfrm>
            <a:off x="2127250" y="527050"/>
            <a:ext cx="508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en-US" altLang="fr-FR" sz="1000"/>
          </a:p>
        </p:txBody>
      </p:sp>
      <p:sp>
        <p:nvSpPr>
          <p:cNvPr id="21516" name="Rectangle 15"/>
          <p:cNvSpPr>
            <a:spLocks noChangeArrowheads="1"/>
          </p:cNvSpPr>
          <p:nvPr/>
        </p:nvSpPr>
        <p:spPr bwMode="auto">
          <a:xfrm>
            <a:off x="3375025" y="1631950"/>
            <a:ext cx="193675" cy="192088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1517" name="Rectangle 16"/>
          <p:cNvSpPr>
            <a:spLocks noChangeArrowheads="1"/>
          </p:cNvSpPr>
          <p:nvPr/>
        </p:nvSpPr>
        <p:spPr bwMode="auto">
          <a:xfrm>
            <a:off x="3490913" y="1674813"/>
            <a:ext cx="508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fr-FR" sz="1000"/>
          </a:p>
        </p:txBody>
      </p:sp>
      <p:sp>
        <p:nvSpPr>
          <p:cNvPr id="21518" name="Rectangle 17"/>
          <p:cNvSpPr>
            <a:spLocks noChangeArrowheads="1"/>
          </p:cNvSpPr>
          <p:nvPr/>
        </p:nvSpPr>
        <p:spPr bwMode="auto">
          <a:xfrm>
            <a:off x="2001838" y="1031875"/>
            <a:ext cx="193675" cy="192088"/>
          </a:xfrm>
          <a:prstGeom prst="rect">
            <a:avLst/>
          </a:prstGeom>
          <a:noFill/>
          <a:ln w="63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1519" name="Rectangle 18"/>
          <p:cNvSpPr>
            <a:spLocks noChangeArrowheads="1"/>
          </p:cNvSpPr>
          <p:nvPr/>
        </p:nvSpPr>
        <p:spPr bwMode="auto">
          <a:xfrm>
            <a:off x="2117725" y="1074738"/>
            <a:ext cx="5080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fr-FR" sz="1000"/>
          </a:p>
        </p:txBody>
      </p:sp>
      <p:sp>
        <p:nvSpPr>
          <p:cNvPr id="21520" name="Rectangle 19"/>
          <p:cNvSpPr>
            <a:spLocks noChangeArrowheads="1"/>
          </p:cNvSpPr>
          <p:nvPr/>
        </p:nvSpPr>
        <p:spPr bwMode="auto">
          <a:xfrm>
            <a:off x="2216150" y="1754188"/>
            <a:ext cx="1084263" cy="206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1521" name="Freeform 20"/>
          <p:cNvSpPr>
            <a:spLocks/>
          </p:cNvSpPr>
          <p:nvPr/>
        </p:nvSpPr>
        <p:spPr bwMode="auto">
          <a:xfrm>
            <a:off x="1765300" y="909638"/>
            <a:ext cx="1831975" cy="866775"/>
          </a:xfrm>
          <a:custGeom>
            <a:avLst/>
            <a:gdLst>
              <a:gd name="T0" fmla="*/ 0 w 2308"/>
              <a:gd name="T1" fmla="*/ 0 h 1092"/>
              <a:gd name="T2" fmla="*/ 2147483647 w 2308"/>
              <a:gd name="T3" fmla="*/ 2147483647 h 1092"/>
              <a:gd name="T4" fmla="*/ 2147483647 w 2308"/>
              <a:gd name="T5" fmla="*/ 2147483647 h 1092"/>
              <a:gd name="T6" fmla="*/ 2147483647 w 2308"/>
              <a:gd name="T7" fmla="*/ 2147483647 h 1092"/>
              <a:gd name="T8" fmla="*/ 2147483647 w 2308"/>
              <a:gd name="T9" fmla="*/ 2147483647 h 1092"/>
              <a:gd name="T10" fmla="*/ 2147483647 w 2308"/>
              <a:gd name="T11" fmla="*/ 2147483647 h 1092"/>
              <a:gd name="T12" fmla="*/ 2147483647 w 2308"/>
              <a:gd name="T13" fmla="*/ 2147483647 h 1092"/>
              <a:gd name="T14" fmla="*/ 2147483647 w 2308"/>
              <a:gd name="T15" fmla="*/ 2147483647 h 1092"/>
              <a:gd name="T16" fmla="*/ 2147483647 w 2308"/>
              <a:gd name="T17" fmla="*/ 2147483647 h 1092"/>
              <a:gd name="T18" fmla="*/ 2147483647 w 2308"/>
              <a:gd name="T19" fmla="*/ 2147483647 h 1092"/>
              <a:gd name="T20" fmla="*/ 2147483647 w 2308"/>
              <a:gd name="T21" fmla="*/ 2147483647 h 1092"/>
              <a:gd name="T22" fmla="*/ 2147483647 w 2308"/>
              <a:gd name="T23" fmla="*/ 2147483647 h 1092"/>
              <a:gd name="T24" fmla="*/ 2147483647 w 2308"/>
              <a:gd name="T25" fmla="*/ 2147483647 h 1092"/>
              <a:gd name="T26" fmla="*/ 2147483647 w 2308"/>
              <a:gd name="T27" fmla="*/ 2147483647 h 1092"/>
              <a:gd name="T28" fmla="*/ 2147483647 w 2308"/>
              <a:gd name="T29" fmla="*/ 2147483647 h 1092"/>
              <a:gd name="T30" fmla="*/ 2147483647 w 2308"/>
              <a:gd name="T31" fmla="*/ 2147483647 h 1092"/>
              <a:gd name="T32" fmla="*/ 2147483647 w 2308"/>
              <a:gd name="T33" fmla="*/ 2147483647 h 1092"/>
              <a:gd name="T34" fmla="*/ 2147483647 w 2308"/>
              <a:gd name="T35" fmla="*/ 2147483647 h 1092"/>
              <a:gd name="T36" fmla="*/ 2147483647 w 2308"/>
              <a:gd name="T37" fmla="*/ 2147483647 h 1092"/>
              <a:gd name="T38" fmla="*/ 2147483647 w 2308"/>
              <a:gd name="T39" fmla="*/ 2147483647 h 1092"/>
              <a:gd name="T40" fmla="*/ 2147483647 w 2308"/>
              <a:gd name="T41" fmla="*/ 2147483647 h 1092"/>
              <a:gd name="T42" fmla="*/ 2147483647 w 2308"/>
              <a:gd name="T43" fmla="*/ 2147483647 h 1092"/>
              <a:gd name="T44" fmla="*/ 2147483647 w 2308"/>
              <a:gd name="T45" fmla="*/ 2147483647 h 1092"/>
              <a:gd name="T46" fmla="*/ 2147483647 w 2308"/>
              <a:gd name="T47" fmla="*/ 2147483647 h 1092"/>
              <a:gd name="T48" fmla="*/ 2147483647 w 2308"/>
              <a:gd name="T49" fmla="*/ 2147483647 h 1092"/>
              <a:gd name="T50" fmla="*/ 2147483647 w 2308"/>
              <a:gd name="T51" fmla="*/ 2147483647 h 1092"/>
              <a:gd name="T52" fmla="*/ 2147483647 w 2308"/>
              <a:gd name="T53" fmla="*/ 2147483647 h 1092"/>
              <a:gd name="T54" fmla="*/ 2147483647 w 2308"/>
              <a:gd name="T55" fmla="*/ 2147483647 h 1092"/>
              <a:gd name="T56" fmla="*/ 2147483647 w 2308"/>
              <a:gd name="T57" fmla="*/ 2147483647 h 1092"/>
              <a:gd name="T58" fmla="*/ 2147483647 w 2308"/>
              <a:gd name="T59" fmla="*/ 2147483647 h 1092"/>
              <a:gd name="T60" fmla="*/ 2147483647 w 2308"/>
              <a:gd name="T61" fmla="*/ 2147483647 h 1092"/>
              <a:gd name="T62" fmla="*/ 2147483647 w 2308"/>
              <a:gd name="T63" fmla="*/ 2147483647 h 1092"/>
              <a:gd name="T64" fmla="*/ 2147483647 w 2308"/>
              <a:gd name="T65" fmla="*/ 2147483647 h 10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308" h="1092">
                <a:moveTo>
                  <a:pt x="0" y="0"/>
                </a:moveTo>
                <a:lnTo>
                  <a:pt x="5" y="58"/>
                </a:lnTo>
                <a:lnTo>
                  <a:pt x="15" y="117"/>
                </a:lnTo>
                <a:lnTo>
                  <a:pt x="32" y="174"/>
                </a:lnTo>
                <a:lnTo>
                  <a:pt x="53" y="229"/>
                </a:lnTo>
                <a:lnTo>
                  <a:pt x="80" y="283"/>
                </a:lnTo>
                <a:lnTo>
                  <a:pt x="111" y="337"/>
                </a:lnTo>
                <a:lnTo>
                  <a:pt x="148" y="389"/>
                </a:lnTo>
                <a:lnTo>
                  <a:pt x="190" y="440"/>
                </a:lnTo>
                <a:lnTo>
                  <a:pt x="237" y="490"/>
                </a:lnTo>
                <a:lnTo>
                  <a:pt x="289" y="538"/>
                </a:lnTo>
                <a:lnTo>
                  <a:pt x="345" y="584"/>
                </a:lnTo>
                <a:lnTo>
                  <a:pt x="405" y="629"/>
                </a:lnTo>
                <a:lnTo>
                  <a:pt x="470" y="672"/>
                </a:lnTo>
                <a:lnTo>
                  <a:pt x="538" y="714"/>
                </a:lnTo>
                <a:lnTo>
                  <a:pt x="611" y="753"/>
                </a:lnTo>
                <a:lnTo>
                  <a:pt x="688" y="792"/>
                </a:lnTo>
                <a:lnTo>
                  <a:pt x="767" y="828"/>
                </a:lnTo>
                <a:lnTo>
                  <a:pt x="851" y="861"/>
                </a:lnTo>
                <a:lnTo>
                  <a:pt x="938" y="894"/>
                </a:lnTo>
                <a:lnTo>
                  <a:pt x="1028" y="924"/>
                </a:lnTo>
                <a:lnTo>
                  <a:pt x="1122" y="951"/>
                </a:lnTo>
                <a:lnTo>
                  <a:pt x="1218" y="976"/>
                </a:lnTo>
                <a:lnTo>
                  <a:pt x="1317" y="999"/>
                </a:lnTo>
                <a:lnTo>
                  <a:pt x="1418" y="1020"/>
                </a:lnTo>
                <a:lnTo>
                  <a:pt x="1522" y="1038"/>
                </a:lnTo>
                <a:lnTo>
                  <a:pt x="1628" y="1054"/>
                </a:lnTo>
                <a:lnTo>
                  <a:pt x="1737" y="1066"/>
                </a:lnTo>
                <a:lnTo>
                  <a:pt x="1848" y="1077"/>
                </a:lnTo>
                <a:lnTo>
                  <a:pt x="1961" y="1084"/>
                </a:lnTo>
                <a:lnTo>
                  <a:pt x="2074" y="1090"/>
                </a:lnTo>
                <a:lnTo>
                  <a:pt x="2191" y="1092"/>
                </a:lnTo>
                <a:lnTo>
                  <a:pt x="2308" y="109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1522" name="Freeform 22"/>
          <p:cNvSpPr>
            <a:spLocks/>
          </p:cNvSpPr>
          <p:nvPr/>
        </p:nvSpPr>
        <p:spPr bwMode="auto">
          <a:xfrm>
            <a:off x="2051050" y="230188"/>
            <a:ext cx="1831975" cy="866775"/>
          </a:xfrm>
          <a:custGeom>
            <a:avLst/>
            <a:gdLst>
              <a:gd name="T0" fmla="*/ 0 w 2307"/>
              <a:gd name="T1" fmla="*/ 0 h 1092"/>
              <a:gd name="T2" fmla="*/ 2147483647 w 2307"/>
              <a:gd name="T3" fmla="*/ 2147483647 h 1092"/>
              <a:gd name="T4" fmla="*/ 2147483647 w 2307"/>
              <a:gd name="T5" fmla="*/ 2147483647 h 1092"/>
              <a:gd name="T6" fmla="*/ 2147483647 w 2307"/>
              <a:gd name="T7" fmla="*/ 2147483647 h 1092"/>
              <a:gd name="T8" fmla="*/ 2147483647 w 2307"/>
              <a:gd name="T9" fmla="*/ 2147483647 h 1092"/>
              <a:gd name="T10" fmla="*/ 2147483647 w 2307"/>
              <a:gd name="T11" fmla="*/ 2147483647 h 1092"/>
              <a:gd name="T12" fmla="*/ 2147483647 w 2307"/>
              <a:gd name="T13" fmla="*/ 2147483647 h 1092"/>
              <a:gd name="T14" fmla="*/ 2147483647 w 2307"/>
              <a:gd name="T15" fmla="*/ 2147483647 h 1092"/>
              <a:gd name="T16" fmla="*/ 2147483647 w 2307"/>
              <a:gd name="T17" fmla="*/ 2147483647 h 1092"/>
              <a:gd name="T18" fmla="*/ 2147483647 w 2307"/>
              <a:gd name="T19" fmla="*/ 2147483647 h 1092"/>
              <a:gd name="T20" fmla="*/ 2147483647 w 2307"/>
              <a:gd name="T21" fmla="*/ 2147483647 h 1092"/>
              <a:gd name="T22" fmla="*/ 2147483647 w 2307"/>
              <a:gd name="T23" fmla="*/ 2147483647 h 1092"/>
              <a:gd name="T24" fmla="*/ 2147483647 w 2307"/>
              <a:gd name="T25" fmla="*/ 2147483647 h 1092"/>
              <a:gd name="T26" fmla="*/ 2147483647 w 2307"/>
              <a:gd name="T27" fmla="*/ 2147483647 h 1092"/>
              <a:gd name="T28" fmla="*/ 2147483647 w 2307"/>
              <a:gd name="T29" fmla="*/ 2147483647 h 1092"/>
              <a:gd name="T30" fmla="*/ 2147483647 w 2307"/>
              <a:gd name="T31" fmla="*/ 2147483647 h 1092"/>
              <a:gd name="T32" fmla="*/ 2147483647 w 2307"/>
              <a:gd name="T33" fmla="*/ 2147483647 h 1092"/>
              <a:gd name="T34" fmla="*/ 2147483647 w 2307"/>
              <a:gd name="T35" fmla="*/ 2147483647 h 1092"/>
              <a:gd name="T36" fmla="*/ 2147483647 w 2307"/>
              <a:gd name="T37" fmla="*/ 2147483647 h 1092"/>
              <a:gd name="T38" fmla="*/ 2147483647 w 2307"/>
              <a:gd name="T39" fmla="*/ 2147483647 h 1092"/>
              <a:gd name="T40" fmla="*/ 2147483647 w 2307"/>
              <a:gd name="T41" fmla="*/ 2147483647 h 1092"/>
              <a:gd name="T42" fmla="*/ 2147483647 w 2307"/>
              <a:gd name="T43" fmla="*/ 2147483647 h 1092"/>
              <a:gd name="T44" fmla="*/ 2147483647 w 2307"/>
              <a:gd name="T45" fmla="*/ 2147483647 h 1092"/>
              <a:gd name="T46" fmla="*/ 2147483647 w 2307"/>
              <a:gd name="T47" fmla="*/ 2147483647 h 1092"/>
              <a:gd name="T48" fmla="*/ 2147483647 w 2307"/>
              <a:gd name="T49" fmla="*/ 2147483647 h 1092"/>
              <a:gd name="T50" fmla="*/ 2147483647 w 2307"/>
              <a:gd name="T51" fmla="*/ 2147483647 h 1092"/>
              <a:gd name="T52" fmla="*/ 2147483647 w 2307"/>
              <a:gd name="T53" fmla="*/ 2147483647 h 1092"/>
              <a:gd name="T54" fmla="*/ 2147483647 w 2307"/>
              <a:gd name="T55" fmla="*/ 2147483647 h 1092"/>
              <a:gd name="T56" fmla="*/ 2147483647 w 2307"/>
              <a:gd name="T57" fmla="*/ 2147483647 h 1092"/>
              <a:gd name="T58" fmla="*/ 2147483647 w 2307"/>
              <a:gd name="T59" fmla="*/ 2147483647 h 1092"/>
              <a:gd name="T60" fmla="*/ 2147483647 w 2307"/>
              <a:gd name="T61" fmla="*/ 2147483647 h 1092"/>
              <a:gd name="T62" fmla="*/ 2147483647 w 2307"/>
              <a:gd name="T63" fmla="*/ 2147483647 h 1092"/>
              <a:gd name="T64" fmla="*/ 2147483647 w 2307"/>
              <a:gd name="T65" fmla="*/ 2147483647 h 109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307" h="1092">
                <a:moveTo>
                  <a:pt x="0" y="0"/>
                </a:moveTo>
                <a:lnTo>
                  <a:pt x="4" y="59"/>
                </a:lnTo>
                <a:lnTo>
                  <a:pt x="15" y="117"/>
                </a:lnTo>
                <a:lnTo>
                  <a:pt x="31" y="174"/>
                </a:lnTo>
                <a:lnTo>
                  <a:pt x="52" y="229"/>
                </a:lnTo>
                <a:lnTo>
                  <a:pt x="79" y="283"/>
                </a:lnTo>
                <a:lnTo>
                  <a:pt x="110" y="337"/>
                </a:lnTo>
                <a:lnTo>
                  <a:pt x="148" y="390"/>
                </a:lnTo>
                <a:lnTo>
                  <a:pt x="190" y="441"/>
                </a:lnTo>
                <a:lnTo>
                  <a:pt x="236" y="490"/>
                </a:lnTo>
                <a:lnTo>
                  <a:pt x="289" y="538"/>
                </a:lnTo>
                <a:lnTo>
                  <a:pt x="344" y="584"/>
                </a:lnTo>
                <a:lnTo>
                  <a:pt x="404" y="629"/>
                </a:lnTo>
                <a:lnTo>
                  <a:pt x="470" y="673"/>
                </a:lnTo>
                <a:lnTo>
                  <a:pt x="537" y="715"/>
                </a:lnTo>
                <a:lnTo>
                  <a:pt x="611" y="754"/>
                </a:lnTo>
                <a:lnTo>
                  <a:pt x="687" y="793"/>
                </a:lnTo>
                <a:lnTo>
                  <a:pt x="766" y="829"/>
                </a:lnTo>
                <a:lnTo>
                  <a:pt x="850" y="861"/>
                </a:lnTo>
                <a:lnTo>
                  <a:pt x="937" y="894"/>
                </a:lnTo>
                <a:lnTo>
                  <a:pt x="1027" y="924"/>
                </a:lnTo>
                <a:lnTo>
                  <a:pt x="1121" y="951"/>
                </a:lnTo>
                <a:lnTo>
                  <a:pt x="1217" y="977"/>
                </a:lnTo>
                <a:lnTo>
                  <a:pt x="1316" y="999"/>
                </a:lnTo>
                <a:lnTo>
                  <a:pt x="1418" y="1020"/>
                </a:lnTo>
                <a:lnTo>
                  <a:pt x="1521" y="1038"/>
                </a:lnTo>
                <a:lnTo>
                  <a:pt x="1628" y="1055"/>
                </a:lnTo>
                <a:lnTo>
                  <a:pt x="1737" y="1067"/>
                </a:lnTo>
                <a:lnTo>
                  <a:pt x="1848" y="1077"/>
                </a:lnTo>
                <a:lnTo>
                  <a:pt x="1960" y="1085"/>
                </a:lnTo>
                <a:lnTo>
                  <a:pt x="2074" y="1091"/>
                </a:lnTo>
                <a:lnTo>
                  <a:pt x="2191" y="1092"/>
                </a:lnTo>
                <a:lnTo>
                  <a:pt x="2307" y="1091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1523" name="Line 23"/>
          <p:cNvSpPr>
            <a:spLocks noChangeShapeType="1"/>
          </p:cNvSpPr>
          <p:nvPr/>
        </p:nvSpPr>
        <p:spPr bwMode="auto">
          <a:xfrm>
            <a:off x="1606550" y="263525"/>
            <a:ext cx="1588" cy="16541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1524" name="Line 24"/>
          <p:cNvSpPr>
            <a:spLocks noChangeShapeType="1"/>
          </p:cNvSpPr>
          <p:nvPr/>
        </p:nvSpPr>
        <p:spPr bwMode="auto">
          <a:xfrm>
            <a:off x="1549400" y="1860550"/>
            <a:ext cx="2452688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21525" name="Group 28"/>
          <p:cNvGrpSpPr>
            <a:grpSpLocks/>
          </p:cNvGrpSpPr>
          <p:nvPr/>
        </p:nvGrpSpPr>
        <p:grpSpPr bwMode="auto">
          <a:xfrm>
            <a:off x="2146300" y="595313"/>
            <a:ext cx="109538" cy="566737"/>
            <a:chOff x="1352" y="375"/>
            <a:chExt cx="69" cy="357"/>
          </a:xfrm>
        </p:grpSpPr>
        <p:sp>
          <p:nvSpPr>
            <p:cNvPr id="21630" name="Rectangle 25"/>
            <p:cNvSpPr>
              <a:spLocks noChangeArrowheads="1"/>
            </p:cNvSpPr>
            <p:nvPr/>
          </p:nvSpPr>
          <p:spPr bwMode="auto">
            <a:xfrm>
              <a:off x="1379" y="443"/>
              <a:ext cx="14" cy="2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21631" name="Oval 26"/>
            <p:cNvSpPr>
              <a:spLocks noChangeArrowheads="1"/>
            </p:cNvSpPr>
            <p:nvPr/>
          </p:nvSpPr>
          <p:spPr bwMode="auto">
            <a:xfrm>
              <a:off x="1355" y="667"/>
              <a:ext cx="65" cy="6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21632" name="Freeform 27"/>
            <p:cNvSpPr>
              <a:spLocks/>
            </p:cNvSpPr>
            <p:nvPr/>
          </p:nvSpPr>
          <p:spPr bwMode="auto">
            <a:xfrm>
              <a:off x="1352" y="375"/>
              <a:ext cx="69" cy="70"/>
            </a:xfrm>
            <a:custGeom>
              <a:avLst/>
              <a:gdLst>
                <a:gd name="T0" fmla="*/ 8 w 140"/>
                <a:gd name="T1" fmla="*/ 9 h 139"/>
                <a:gd name="T2" fmla="*/ 4 w 140"/>
                <a:gd name="T3" fmla="*/ 0 h 139"/>
                <a:gd name="T4" fmla="*/ 0 w 140"/>
                <a:gd name="T5" fmla="*/ 9 h 139"/>
                <a:gd name="T6" fmla="*/ 8 w 140"/>
                <a:gd name="T7" fmla="*/ 9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0" h="139">
                  <a:moveTo>
                    <a:pt x="140" y="139"/>
                  </a:moveTo>
                  <a:lnTo>
                    <a:pt x="69" y="0"/>
                  </a:lnTo>
                  <a:lnTo>
                    <a:pt x="0" y="139"/>
                  </a:lnTo>
                  <a:lnTo>
                    <a:pt x="140" y="1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1526" name="Group 32"/>
          <p:cNvGrpSpPr>
            <a:grpSpLocks/>
          </p:cNvGrpSpPr>
          <p:nvPr/>
        </p:nvGrpSpPr>
        <p:grpSpPr bwMode="auto">
          <a:xfrm>
            <a:off x="3263900" y="1411288"/>
            <a:ext cx="109538" cy="334962"/>
            <a:chOff x="2056" y="889"/>
            <a:chExt cx="69" cy="211"/>
          </a:xfrm>
        </p:grpSpPr>
        <p:sp>
          <p:nvSpPr>
            <p:cNvPr id="21627" name="Rectangle 29"/>
            <p:cNvSpPr>
              <a:spLocks noChangeArrowheads="1"/>
            </p:cNvSpPr>
            <p:nvPr/>
          </p:nvSpPr>
          <p:spPr bwMode="auto">
            <a:xfrm>
              <a:off x="2083" y="920"/>
              <a:ext cx="14" cy="113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21628" name="Oval 30"/>
            <p:cNvSpPr>
              <a:spLocks noChangeArrowheads="1"/>
            </p:cNvSpPr>
            <p:nvPr/>
          </p:nvSpPr>
          <p:spPr bwMode="auto">
            <a:xfrm>
              <a:off x="2059" y="889"/>
              <a:ext cx="65" cy="65"/>
            </a:xfrm>
            <a:prstGeom prst="ellipse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21629" name="Freeform 31"/>
            <p:cNvSpPr>
              <a:spLocks/>
            </p:cNvSpPr>
            <p:nvPr/>
          </p:nvSpPr>
          <p:spPr bwMode="auto">
            <a:xfrm>
              <a:off x="2056" y="1031"/>
              <a:ext cx="69" cy="69"/>
            </a:xfrm>
            <a:custGeom>
              <a:avLst/>
              <a:gdLst>
                <a:gd name="T0" fmla="*/ 0 w 139"/>
                <a:gd name="T1" fmla="*/ 0 h 137"/>
                <a:gd name="T2" fmla="*/ 4 w 139"/>
                <a:gd name="T3" fmla="*/ 9 h 137"/>
                <a:gd name="T4" fmla="*/ 8 w 139"/>
                <a:gd name="T5" fmla="*/ 0 h 137"/>
                <a:gd name="T6" fmla="*/ 0 w 139"/>
                <a:gd name="T7" fmla="*/ 0 h 1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9" h="137">
                  <a:moveTo>
                    <a:pt x="0" y="0"/>
                  </a:moveTo>
                  <a:lnTo>
                    <a:pt x="69" y="137"/>
                  </a:lnTo>
                  <a:lnTo>
                    <a:pt x="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1527" name="Group 36"/>
          <p:cNvGrpSpPr>
            <a:grpSpLocks/>
          </p:cNvGrpSpPr>
          <p:nvPr/>
        </p:nvGrpSpPr>
        <p:grpSpPr bwMode="auto">
          <a:xfrm>
            <a:off x="2176463" y="1119188"/>
            <a:ext cx="1195387" cy="682625"/>
            <a:chOff x="1371" y="705"/>
            <a:chExt cx="753" cy="430"/>
          </a:xfrm>
        </p:grpSpPr>
        <p:sp>
          <p:nvSpPr>
            <p:cNvPr id="21624" name="Freeform 33"/>
            <p:cNvSpPr>
              <a:spLocks/>
            </p:cNvSpPr>
            <p:nvPr/>
          </p:nvSpPr>
          <p:spPr bwMode="auto">
            <a:xfrm>
              <a:off x="1413" y="750"/>
              <a:ext cx="679" cy="357"/>
            </a:xfrm>
            <a:custGeom>
              <a:avLst/>
              <a:gdLst>
                <a:gd name="T0" fmla="*/ 85 w 1357"/>
                <a:gd name="T1" fmla="*/ 45 h 713"/>
                <a:gd name="T2" fmla="*/ 85 w 1357"/>
                <a:gd name="T3" fmla="*/ 43 h 713"/>
                <a:gd name="T4" fmla="*/ 79 w 1357"/>
                <a:gd name="T5" fmla="*/ 42 h 713"/>
                <a:gd name="T6" fmla="*/ 72 w 1357"/>
                <a:gd name="T7" fmla="*/ 41 h 713"/>
                <a:gd name="T8" fmla="*/ 66 w 1357"/>
                <a:gd name="T9" fmla="*/ 40 h 713"/>
                <a:gd name="T10" fmla="*/ 66 w 1357"/>
                <a:gd name="T11" fmla="*/ 41 h 713"/>
                <a:gd name="T12" fmla="*/ 66 w 1357"/>
                <a:gd name="T13" fmla="*/ 40 h 713"/>
                <a:gd name="T14" fmla="*/ 60 w 1357"/>
                <a:gd name="T15" fmla="*/ 39 h 713"/>
                <a:gd name="T16" fmla="*/ 54 w 1357"/>
                <a:gd name="T17" fmla="*/ 37 h 713"/>
                <a:gd name="T18" fmla="*/ 51 w 1357"/>
                <a:gd name="T19" fmla="*/ 36 h 713"/>
                <a:gd name="T20" fmla="*/ 48 w 1357"/>
                <a:gd name="T21" fmla="*/ 35 h 713"/>
                <a:gd name="T22" fmla="*/ 45 w 1357"/>
                <a:gd name="T23" fmla="*/ 34 h 713"/>
                <a:gd name="T24" fmla="*/ 42 w 1357"/>
                <a:gd name="T25" fmla="*/ 33 h 713"/>
                <a:gd name="T26" fmla="*/ 39 w 1357"/>
                <a:gd name="T27" fmla="*/ 31 h 713"/>
                <a:gd name="T28" fmla="*/ 36 w 1357"/>
                <a:gd name="T29" fmla="*/ 30 h 713"/>
                <a:gd name="T30" fmla="*/ 34 w 1357"/>
                <a:gd name="T31" fmla="*/ 29 h 713"/>
                <a:gd name="T32" fmla="*/ 31 w 1357"/>
                <a:gd name="T33" fmla="*/ 27 h 713"/>
                <a:gd name="T34" fmla="*/ 31 w 1357"/>
                <a:gd name="T35" fmla="*/ 28 h 713"/>
                <a:gd name="T36" fmla="*/ 32 w 1357"/>
                <a:gd name="T37" fmla="*/ 27 h 713"/>
                <a:gd name="T38" fmla="*/ 27 w 1357"/>
                <a:gd name="T39" fmla="*/ 24 h 713"/>
                <a:gd name="T40" fmla="*/ 23 w 1357"/>
                <a:gd name="T41" fmla="*/ 21 h 713"/>
                <a:gd name="T42" fmla="*/ 18 w 1357"/>
                <a:gd name="T43" fmla="*/ 17 h 713"/>
                <a:gd name="T44" fmla="*/ 14 w 1357"/>
                <a:gd name="T45" fmla="*/ 13 h 713"/>
                <a:gd name="T46" fmla="*/ 10 w 1357"/>
                <a:gd name="T47" fmla="*/ 9 h 713"/>
                <a:gd name="T48" fmla="*/ 6 w 1357"/>
                <a:gd name="T49" fmla="*/ 5 h 713"/>
                <a:gd name="T50" fmla="*/ 2 w 1357"/>
                <a:gd name="T51" fmla="*/ 0 h 713"/>
                <a:gd name="T52" fmla="*/ 0 w 1357"/>
                <a:gd name="T53" fmla="*/ 2 h 713"/>
                <a:gd name="T54" fmla="*/ 5 w 1357"/>
                <a:gd name="T55" fmla="*/ 6 h 713"/>
                <a:gd name="T56" fmla="*/ 9 w 1357"/>
                <a:gd name="T57" fmla="*/ 10 h 713"/>
                <a:gd name="T58" fmla="*/ 13 w 1357"/>
                <a:gd name="T59" fmla="*/ 14 h 713"/>
                <a:gd name="T60" fmla="*/ 17 w 1357"/>
                <a:gd name="T61" fmla="*/ 18 h 713"/>
                <a:gd name="T62" fmla="*/ 21 w 1357"/>
                <a:gd name="T63" fmla="*/ 22 h 713"/>
                <a:gd name="T64" fmla="*/ 26 w 1357"/>
                <a:gd name="T65" fmla="*/ 25 h 713"/>
                <a:gd name="T66" fmla="*/ 30 w 1357"/>
                <a:gd name="T67" fmla="*/ 28 h 713"/>
                <a:gd name="T68" fmla="*/ 31 w 1357"/>
                <a:gd name="T69" fmla="*/ 29 h 713"/>
                <a:gd name="T70" fmla="*/ 33 w 1357"/>
                <a:gd name="T71" fmla="*/ 30 h 713"/>
                <a:gd name="T72" fmla="*/ 35 w 1357"/>
                <a:gd name="T73" fmla="*/ 31 h 713"/>
                <a:gd name="T74" fmla="*/ 38 w 1357"/>
                <a:gd name="T75" fmla="*/ 33 h 713"/>
                <a:gd name="T76" fmla="*/ 41 w 1357"/>
                <a:gd name="T77" fmla="*/ 34 h 713"/>
                <a:gd name="T78" fmla="*/ 44 w 1357"/>
                <a:gd name="T79" fmla="*/ 36 h 713"/>
                <a:gd name="T80" fmla="*/ 47 w 1357"/>
                <a:gd name="T81" fmla="*/ 37 h 713"/>
                <a:gd name="T82" fmla="*/ 50 w 1357"/>
                <a:gd name="T83" fmla="*/ 38 h 713"/>
                <a:gd name="T84" fmla="*/ 53 w 1357"/>
                <a:gd name="T85" fmla="*/ 39 h 713"/>
                <a:gd name="T86" fmla="*/ 59 w 1357"/>
                <a:gd name="T87" fmla="*/ 40 h 713"/>
                <a:gd name="T88" fmla="*/ 66 w 1357"/>
                <a:gd name="T89" fmla="*/ 42 h 713"/>
                <a:gd name="T90" fmla="*/ 66 w 1357"/>
                <a:gd name="T91" fmla="*/ 42 h 713"/>
                <a:gd name="T92" fmla="*/ 72 w 1357"/>
                <a:gd name="T93" fmla="*/ 43 h 713"/>
                <a:gd name="T94" fmla="*/ 79 w 1357"/>
                <a:gd name="T95" fmla="*/ 44 h 713"/>
                <a:gd name="T96" fmla="*/ 85 w 1357"/>
                <a:gd name="T97" fmla="*/ 45 h 7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357" h="713">
                  <a:moveTo>
                    <a:pt x="1353" y="713"/>
                  </a:moveTo>
                  <a:lnTo>
                    <a:pt x="1357" y="687"/>
                  </a:lnTo>
                  <a:lnTo>
                    <a:pt x="1251" y="669"/>
                  </a:lnTo>
                  <a:lnTo>
                    <a:pt x="1147" y="653"/>
                  </a:lnTo>
                  <a:lnTo>
                    <a:pt x="1046" y="633"/>
                  </a:lnTo>
                  <a:lnTo>
                    <a:pt x="1046" y="647"/>
                  </a:lnTo>
                  <a:lnTo>
                    <a:pt x="1052" y="635"/>
                  </a:lnTo>
                  <a:lnTo>
                    <a:pt x="951" y="612"/>
                  </a:lnTo>
                  <a:lnTo>
                    <a:pt x="851" y="586"/>
                  </a:lnTo>
                  <a:lnTo>
                    <a:pt x="803" y="571"/>
                  </a:lnTo>
                  <a:lnTo>
                    <a:pt x="755" y="554"/>
                  </a:lnTo>
                  <a:lnTo>
                    <a:pt x="707" y="536"/>
                  </a:lnTo>
                  <a:lnTo>
                    <a:pt x="661" y="517"/>
                  </a:lnTo>
                  <a:lnTo>
                    <a:pt x="614" y="494"/>
                  </a:lnTo>
                  <a:lnTo>
                    <a:pt x="571" y="472"/>
                  </a:lnTo>
                  <a:lnTo>
                    <a:pt x="530" y="449"/>
                  </a:lnTo>
                  <a:lnTo>
                    <a:pt x="493" y="425"/>
                  </a:lnTo>
                  <a:lnTo>
                    <a:pt x="488" y="439"/>
                  </a:lnTo>
                  <a:lnTo>
                    <a:pt x="497" y="428"/>
                  </a:lnTo>
                  <a:lnTo>
                    <a:pt x="426" y="379"/>
                  </a:lnTo>
                  <a:lnTo>
                    <a:pt x="354" y="323"/>
                  </a:lnTo>
                  <a:lnTo>
                    <a:pt x="285" y="264"/>
                  </a:lnTo>
                  <a:lnTo>
                    <a:pt x="216" y="202"/>
                  </a:lnTo>
                  <a:lnTo>
                    <a:pt x="150" y="136"/>
                  </a:lnTo>
                  <a:lnTo>
                    <a:pt x="84" y="69"/>
                  </a:lnTo>
                  <a:lnTo>
                    <a:pt x="20" y="0"/>
                  </a:lnTo>
                  <a:lnTo>
                    <a:pt x="0" y="18"/>
                  </a:lnTo>
                  <a:lnTo>
                    <a:pt x="65" y="88"/>
                  </a:lnTo>
                  <a:lnTo>
                    <a:pt x="131" y="156"/>
                  </a:lnTo>
                  <a:lnTo>
                    <a:pt x="196" y="222"/>
                  </a:lnTo>
                  <a:lnTo>
                    <a:pt x="265" y="283"/>
                  </a:lnTo>
                  <a:lnTo>
                    <a:pt x="334" y="343"/>
                  </a:lnTo>
                  <a:lnTo>
                    <a:pt x="406" y="398"/>
                  </a:lnTo>
                  <a:lnTo>
                    <a:pt x="478" y="448"/>
                  </a:lnTo>
                  <a:lnTo>
                    <a:pt x="482" y="451"/>
                  </a:lnTo>
                  <a:lnTo>
                    <a:pt x="520" y="475"/>
                  </a:lnTo>
                  <a:lnTo>
                    <a:pt x="557" y="496"/>
                  </a:lnTo>
                  <a:lnTo>
                    <a:pt x="604" y="520"/>
                  </a:lnTo>
                  <a:lnTo>
                    <a:pt x="650" y="542"/>
                  </a:lnTo>
                  <a:lnTo>
                    <a:pt x="697" y="562"/>
                  </a:lnTo>
                  <a:lnTo>
                    <a:pt x="745" y="580"/>
                  </a:lnTo>
                  <a:lnTo>
                    <a:pt x="792" y="596"/>
                  </a:lnTo>
                  <a:lnTo>
                    <a:pt x="840" y="611"/>
                  </a:lnTo>
                  <a:lnTo>
                    <a:pt x="941" y="638"/>
                  </a:lnTo>
                  <a:lnTo>
                    <a:pt x="1041" y="660"/>
                  </a:lnTo>
                  <a:lnTo>
                    <a:pt x="1046" y="660"/>
                  </a:lnTo>
                  <a:lnTo>
                    <a:pt x="1147" y="680"/>
                  </a:lnTo>
                  <a:lnTo>
                    <a:pt x="1251" y="696"/>
                  </a:lnTo>
                  <a:lnTo>
                    <a:pt x="1353" y="713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25" name="Freeform 34"/>
            <p:cNvSpPr>
              <a:spLocks/>
            </p:cNvSpPr>
            <p:nvPr/>
          </p:nvSpPr>
          <p:spPr bwMode="auto">
            <a:xfrm>
              <a:off x="2056" y="1066"/>
              <a:ext cx="68" cy="69"/>
            </a:xfrm>
            <a:custGeom>
              <a:avLst/>
              <a:gdLst>
                <a:gd name="T0" fmla="*/ 0 w 136"/>
                <a:gd name="T1" fmla="*/ 4 h 136"/>
                <a:gd name="T2" fmla="*/ 4 w 136"/>
                <a:gd name="T3" fmla="*/ 9 h 136"/>
                <a:gd name="T4" fmla="*/ 9 w 136"/>
                <a:gd name="T5" fmla="*/ 5 h 136"/>
                <a:gd name="T6" fmla="*/ 5 w 136"/>
                <a:gd name="T7" fmla="*/ 0 h 136"/>
                <a:gd name="T8" fmla="*/ 0 w 136"/>
                <a:gd name="T9" fmla="*/ 4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136">
                  <a:moveTo>
                    <a:pt x="0" y="57"/>
                  </a:moveTo>
                  <a:lnTo>
                    <a:pt x="57" y="136"/>
                  </a:lnTo>
                  <a:lnTo>
                    <a:pt x="136" y="79"/>
                  </a:lnTo>
                  <a:lnTo>
                    <a:pt x="79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26" name="Freeform 35"/>
            <p:cNvSpPr>
              <a:spLocks/>
            </p:cNvSpPr>
            <p:nvPr/>
          </p:nvSpPr>
          <p:spPr bwMode="auto">
            <a:xfrm>
              <a:off x="1371" y="705"/>
              <a:ext cx="74" cy="75"/>
            </a:xfrm>
            <a:custGeom>
              <a:avLst/>
              <a:gdLst>
                <a:gd name="T0" fmla="*/ 10 w 147"/>
                <a:gd name="T1" fmla="*/ 4 h 149"/>
                <a:gd name="T2" fmla="*/ 0 w 147"/>
                <a:gd name="T3" fmla="*/ 0 h 149"/>
                <a:gd name="T4" fmla="*/ 3 w 147"/>
                <a:gd name="T5" fmla="*/ 10 h 149"/>
                <a:gd name="T6" fmla="*/ 10 w 147"/>
                <a:gd name="T7" fmla="*/ 4 h 1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" h="149">
                  <a:moveTo>
                    <a:pt x="147" y="55"/>
                  </a:moveTo>
                  <a:lnTo>
                    <a:pt x="0" y="0"/>
                  </a:lnTo>
                  <a:lnTo>
                    <a:pt x="45" y="149"/>
                  </a:lnTo>
                  <a:lnTo>
                    <a:pt x="147" y="55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1528" name="Group 40"/>
          <p:cNvGrpSpPr>
            <a:grpSpLocks/>
          </p:cNvGrpSpPr>
          <p:nvPr/>
        </p:nvGrpSpPr>
        <p:grpSpPr bwMode="auto">
          <a:xfrm>
            <a:off x="2151063" y="519113"/>
            <a:ext cx="1190625" cy="954087"/>
            <a:chOff x="1355" y="327"/>
            <a:chExt cx="750" cy="601"/>
          </a:xfrm>
        </p:grpSpPr>
        <p:sp>
          <p:nvSpPr>
            <p:cNvPr id="21621" name="Freeform 37"/>
            <p:cNvSpPr>
              <a:spLocks/>
            </p:cNvSpPr>
            <p:nvPr/>
          </p:nvSpPr>
          <p:spPr bwMode="auto">
            <a:xfrm>
              <a:off x="1380" y="356"/>
              <a:ext cx="664" cy="546"/>
            </a:xfrm>
            <a:custGeom>
              <a:avLst/>
              <a:gdLst>
                <a:gd name="T0" fmla="*/ 2 w 1327"/>
                <a:gd name="T1" fmla="*/ 0 h 1091"/>
                <a:gd name="T2" fmla="*/ 0 w 1327"/>
                <a:gd name="T3" fmla="*/ 1 h 1091"/>
                <a:gd name="T4" fmla="*/ 4 w 1327"/>
                <a:gd name="T5" fmla="*/ 7 h 1091"/>
                <a:gd name="T6" fmla="*/ 7 w 1327"/>
                <a:gd name="T7" fmla="*/ 13 h 1091"/>
                <a:gd name="T8" fmla="*/ 10 w 1327"/>
                <a:gd name="T9" fmla="*/ 19 h 1091"/>
                <a:gd name="T10" fmla="*/ 14 w 1327"/>
                <a:gd name="T11" fmla="*/ 25 h 1091"/>
                <a:gd name="T12" fmla="*/ 14 w 1327"/>
                <a:gd name="T13" fmla="*/ 25 h 1091"/>
                <a:gd name="T14" fmla="*/ 16 w 1327"/>
                <a:gd name="T15" fmla="*/ 28 h 1091"/>
                <a:gd name="T16" fmla="*/ 18 w 1327"/>
                <a:gd name="T17" fmla="*/ 31 h 1091"/>
                <a:gd name="T18" fmla="*/ 20 w 1327"/>
                <a:gd name="T19" fmla="*/ 33 h 1091"/>
                <a:gd name="T20" fmla="*/ 22 w 1327"/>
                <a:gd name="T21" fmla="*/ 36 h 1091"/>
                <a:gd name="T22" fmla="*/ 24 w 1327"/>
                <a:gd name="T23" fmla="*/ 38 h 1091"/>
                <a:gd name="T24" fmla="*/ 27 w 1327"/>
                <a:gd name="T25" fmla="*/ 41 h 1091"/>
                <a:gd name="T26" fmla="*/ 29 w 1327"/>
                <a:gd name="T27" fmla="*/ 43 h 1091"/>
                <a:gd name="T28" fmla="*/ 32 w 1327"/>
                <a:gd name="T29" fmla="*/ 45 h 1091"/>
                <a:gd name="T30" fmla="*/ 34 w 1327"/>
                <a:gd name="T31" fmla="*/ 47 h 1091"/>
                <a:gd name="T32" fmla="*/ 35 w 1327"/>
                <a:gd name="T33" fmla="*/ 47 h 1091"/>
                <a:gd name="T34" fmla="*/ 37 w 1327"/>
                <a:gd name="T35" fmla="*/ 49 h 1091"/>
                <a:gd name="T36" fmla="*/ 40 w 1327"/>
                <a:gd name="T37" fmla="*/ 51 h 1091"/>
                <a:gd name="T38" fmla="*/ 43 w 1327"/>
                <a:gd name="T39" fmla="*/ 52 h 1091"/>
                <a:gd name="T40" fmla="*/ 47 w 1327"/>
                <a:gd name="T41" fmla="*/ 54 h 1091"/>
                <a:gd name="T42" fmla="*/ 50 w 1327"/>
                <a:gd name="T43" fmla="*/ 56 h 1091"/>
                <a:gd name="T44" fmla="*/ 57 w 1327"/>
                <a:gd name="T45" fmla="*/ 59 h 1091"/>
                <a:gd name="T46" fmla="*/ 64 w 1327"/>
                <a:gd name="T47" fmla="*/ 61 h 1091"/>
                <a:gd name="T48" fmla="*/ 67 w 1327"/>
                <a:gd name="T49" fmla="*/ 63 h 1091"/>
                <a:gd name="T50" fmla="*/ 71 w 1327"/>
                <a:gd name="T51" fmla="*/ 64 h 1091"/>
                <a:gd name="T52" fmla="*/ 74 w 1327"/>
                <a:gd name="T53" fmla="*/ 65 h 1091"/>
                <a:gd name="T54" fmla="*/ 77 w 1327"/>
                <a:gd name="T55" fmla="*/ 67 h 1091"/>
                <a:gd name="T56" fmla="*/ 80 w 1327"/>
                <a:gd name="T57" fmla="*/ 68 h 1091"/>
                <a:gd name="T58" fmla="*/ 83 w 1327"/>
                <a:gd name="T59" fmla="*/ 69 h 1091"/>
                <a:gd name="T60" fmla="*/ 83 w 1327"/>
                <a:gd name="T61" fmla="*/ 67 h 1091"/>
                <a:gd name="T62" fmla="*/ 81 w 1327"/>
                <a:gd name="T63" fmla="*/ 66 h 1091"/>
                <a:gd name="T64" fmla="*/ 78 w 1327"/>
                <a:gd name="T65" fmla="*/ 65 h 1091"/>
                <a:gd name="T66" fmla="*/ 75 w 1327"/>
                <a:gd name="T67" fmla="*/ 64 h 1091"/>
                <a:gd name="T68" fmla="*/ 71 w 1327"/>
                <a:gd name="T69" fmla="*/ 63 h 1091"/>
                <a:gd name="T70" fmla="*/ 68 w 1327"/>
                <a:gd name="T71" fmla="*/ 61 h 1091"/>
                <a:gd name="T72" fmla="*/ 65 w 1327"/>
                <a:gd name="T73" fmla="*/ 60 h 1091"/>
                <a:gd name="T74" fmla="*/ 57 w 1327"/>
                <a:gd name="T75" fmla="*/ 57 h 1091"/>
                <a:gd name="T76" fmla="*/ 51 w 1327"/>
                <a:gd name="T77" fmla="*/ 54 h 1091"/>
                <a:gd name="T78" fmla="*/ 47 w 1327"/>
                <a:gd name="T79" fmla="*/ 52 h 1091"/>
                <a:gd name="T80" fmla="*/ 44 w 1327"/>
                <a:gd name="T81" fmla="*/ 51 h 1091"/>
                <a:gd name="T82" fmla="*/ 41 w 1327"/>
                <a:gd name="T83" fmla="*/ 49 h 1091"/>
                <a:gd name="T84" fmla="*/ 38 w 1327"/>
                <a:gd name="T85" fmla="*/ 47 h 1091"/>
                <a:gd name="T86" fmla="*/ 35 w 1327"/>
                <a:gd name="T87" fmla="*/ 46 h 1091"/>
                <a:gd name="T88" fmla="*/ 35 w 1327"/>
                <a:gd name="T89" fmla="*/ 47 h 1091"/>
                <a:gd name="T90" fmla="*/ 36 w 1327"/>
                <a:gd name="T91" fmla="*/ 46 h 1091"/>
                <a:gd name="T92" fmla="*/ 33 w 1327"/>
                <a:gd name="T93" fmla="*/ 44 h 1091"/>
                <a:gd name="T94" fmla="*/ 31 w 1327"/>
                <a:gd name="T95" fmla="*/ 42 h 1091"/>
                <a:gd name="T96" fmla="*/ 28 w 1327"/>
                <a:gd name="T97" fmla="*/ 40 h 1091"/>
                <a:gd name="T98" fmla="*/ 26 w 1327"/>
                <a:gd name="T99" fmla="*/ 37 h 1091"/>
                <a:gd name="T100" fmla="*/ 23 w 1327"/>
                <a:gd name="T101" fmla="*/ 35 h 1091"/>
                <a:gd name="T102" fmla="*/ 21 w 1327"/>
                <a:gd name="T103" fmla="*/ 32 h 1091"/>
                <a:gd name="T104" fmla="*/ 19 w 1327"/>
                <a:gd name="T105" fmla="*/ 29 h 1091"/>
                <a:gd name="T106" fmla="*/ 17 w 1327"/>
                <a:gd name="T107" fmla="*/ 27 h 1091"/>
                <a:gd name="T108" fmla="*/ 15 w 1327"/>
                <a:gd name="T109" fmla="*/ 24 h 1091"/>
                <a:gd name="T110" fmla="*/ 14 w 1327"/>
                <a:gd name="T111" fmla="*/ 24 h 1091"/>
                <a:gd name="T112" fmla="*/ 15 w 1327"/>
                <a:gd name="T113" fmla="*/ 24 h 1091"/>
                <a:gd name="T114" fmla="*/ 12 w 1327"/>
                <a:gd name="T115" fmla="*/ 18 h 1091"/>
                <a:gd name="T116" fmla="*/ 8 w 1327"/>
                <a:gd name="T117" fmla="*/ 13 h 1091"/>
                <a:gd name="T118" fmla="*/ 5 w 1327"/>
                <a:gd name="T119" fmla="*/ 7 h 1091"/>
                <a:gd name="T120" fmla="*/ 2 w 1327"/>
                <a:gd name="T121" fmla="*/ 0 h 1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7" h="1091">
                  <a:moveTo>
                    <a:pt x="24" y="0"/>
                  </a:moveTo>
                  <a:lnTo>
                    <a:pt x="0" y="12"/>
                  </a:lnTo>
                  <a:lnTo>
                    <a:pt x="50" y="108"/>
                  </a:lnTo>
                  <a:lnTo>
                    <a:pt x="101" y="203"/>
                  </a:lnTo>
                  <a:lnTo>
                    <a:pt x="153" y="298"/>
                  </a:lnTo>
                  <a:lnTo>
                    <a:pt x="211" y="389"/>
                  </a:lnTo>
                  <a:lnTo>
                    <a:pt x="214" y="394"/>
                  </a:lnTo>
                  <a:lnTo>
                    <a:pt x="244" y="437"/>
                  </a:lnTo>
                  <a:lnTo>
                    <a:pt x="276" y="482"/>
                  </a:lnTo>
                  <a:lnTo>
                    <a:pt x="309" y="524"/>
                  </a:lnTo>
                  <a:lnTo>
                    <a:pt x="345" y="566"/>
                  </a:lnTo>
                  <a:lnTo>
                    <a:pt x="382" y="606"/>
                  </a:lnTo>
                  <a:lnTo>
                    <a:pt x="421" y="645"/>
                  </a:lnTo>
                  <a:lnTo>
                    <a:pt x="462" y="683"/>
                  </a:lnTo>
                  <a:lnTo>
                    <a:pt x="508" y="719"/>
                  </a:lnTo>
                  <a:lnTo>
                    <a:pt x="544" y="746"/>
                  </a:lnTo>
                  <a:lnTo>
                    <a:pt x="548" y="749"/>
                  </a:lnTo>
                  <a:lnTo>
                    <a:pt x="592" y="777"/>
                  </a:lnTo>
                  <a:lnTo>
                    <a:pt x="637" y="804"/>
                  </a:lnTo>
                  <a:lnTo>
                    <a:pt x="686" y="831"/>
                  </a:lnTo>
                  <a:lnTo>
                    <a:pt x="737" y="856"/>
                  </a:lnTo>
                  <a:lnTo>
                    <a:pt x="791" y="882"/>
                  </a:lnTo>
                  <a:lnTo>
                    <a:pt x="902" y="931"/>
                  </a:lnTo>
                  <a:lnTo>
                    <a:pt x="1014" y="976"/>
                  </a:lnTo>
                  <a:lnTo>
                    <a:pt x="1070" y="999"/>
                  </a:lnTo>
                  <a:lnTo>
                    <a:pt x="1124" y="1020"/>
                  </a:lnTo>
                  <a:lnTo>
                    <a:pt x="1176" y="1039"/>
                  </a:lnTo>
                  <a:lnTo>
                    <a:pt x="1227" y="1057"/>
                  </a:lnTo>
                  <a:lnTo>
                    <a:pt x="1273" y="1075"/>
                  </a:lnTo>
                  <a:lnTo>
                    <a:pt x="1318" y="1091"/>
                  </a:lnTo>
                  <a:lnTo>
                    <a:pt x="1327" y="1066"/>
                  </a:lnTo>
                  <a:lnTo>
                    <a:pt x="1284" y="1050"/>
                  </a:lnTo>
                  <a:lnTo>
                    <a:pt x="1237" y="1032"/>
                  </a:lnTo>
                  <a:lnTo>
                    <a:pt x="1186" y="1014"/>
                  </a:lnTo>
                  <a:lnTo>
                    <a:pt x="1134" y="994"/>
                  </a:lnTo>
                  <a:lnTo>
                    <a:pt x="1080" y="973"/>
                  </a:lnTo>
                  <a:lnTo>
                    <a:pt x="1025" y="951"/>
                  </a:lnTo>
                  <a:lnTo>
                    <a:pt x="912" y="906"/>
                  </a:lnTo>
                  <a:lnTo>
                    <a:pt x="802" y="856"/>
                  </a:lnTo>
                  <a:lnTo>
                    <a:pt x="748" y="831"/>
                  </a:lnTo>
                  <a:lnTo>
                    <a:pt x="697" y="805"/>
                  </a:lnTo>
                  <a:lnTo>
                    <a:pt x="647" y="778"/>
                  </a:lnTo>
                  <a:lnTo>
                    <a:pt x="602" y="751"/>
                  </a:lnTo>
                  <a:lnTo>
                    <a:pt x="559" y="723"/>
                  </a:lnTo>
                  <a:lnTo>
                    <a:pt x="554" y="737"/>
                  </a:lnTo>
                  <a:lnTo>
                    <a:pt x="563" y="726"/>
                  </a:lnTo>
                  <a:lnTo>
                    <a:pt x="524" y="698"/>
                  </a:lnTo>
                  <a:lnTo>
                    <a:pt x="481" y="663"/>
                  </a:lnTo>
                  <a:lnTo>
                    <a:pt x="441" y="626"/>
                  </a:lnTo>
                  <a:lnTo>
                    <a:pt x="402" y="587"/>
                  </a:lnTo>
                  <a:lnTo>
                    <a:pt x="364" y="546"/>
                  </a:lnTo>
                  <a:lnTo>
                    <a:pt x="328" y="504"/>
                  </a:lnTo>
                  <a:lnTo>
                    <a:pt x="295" y="462"/>
                  </a:lnTo>
                  <a:lnTo>
                    <a:pt x="264" y="418"/>
                  </a:lnTo>
                  <a:lnTo>
                    <a:pt x="234" y="374"/>
                  </a:lnTo>
                  <a:lnTo>
                    <a:pt x="223" y="383"/>
                  </a:lnTo>
                  <a:lnTo>
                    <a:pt x="237" y="379"/>
                  </a:lnTo>
                  <a:lnTo>
                    <a:pt x="179" y="287"/>
                  </a:lnTo>
                  <a:lnTo>
                    <a:pt x="126" y="193"/>
                  </a:lnTo>
                  <a:lnTo>
                    <a:pt x="75" y="9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22" name="Oval 38"/>
            <p:cNvSpPr>
              <a:spLocks noChangeArrowheads="1"/>
            </p:cNvSpPr>
            <p:nvPr/>
          </p:nvSpPr>
          <p:spPr bwMode="auto">
            <a:xfrm>
              <a:off x="1355" y="327"/>
              <a:ext cx="65" cy="66"/>
            </a:xfrm>
            <a:prstGeom prst="ellipse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21623" name="Freeform 39"/>
            <p:cNvSpPr>
              <a:spLocks/>
            </p:cNvSpPr>
            <p:nvPr/>
          </p:nvSpPr>
          <p:spPr bwMode="auto">
            <a:xfrm>
              <a:off x="2028" y="863"/>
              <a:ext cx="77" cy="65"/>
            </a:xfrm>
            <a:custGeom>
              <a:avLst/>
              <a:gdLst>
                <a:gd name="T0" fmla="*/ 0 w 154"/>
                <a:gd name="T1" fmla="*/ 9 h 130"/>
                <a:gd name="T2" fmla="*/ 10 w 154"/>
                <a:gd name="T3" fmla="*/ 8 h 130"/>
                <a:gd name="T4" fmla="*/ 4 w 154"/>
                <a:gd name="T5" fmla="*/ 0 h 130"/>
                <a:gd name="T6" fmla="*/ 0 w 154"/>
                <a:gd name="T7" fmla="*/ 9 h 1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4" h="130">
                  <a:moveTo>
                    <a:pt x="0" y="130"/>
                  </a:moveTo>
                  <a:lnTo>
                    <a:pt x="154" y="115"/>
                  </a:lnTo>
                  <a:lnTo>
                    <a:pt x="51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1529" name="Group 69"/>
          <p:cNvGrpSpPr>
            <a:grpSpLocks/>
          </p:cNvGrpSpPr>
          <p:nvPr/>
        </p:nvGrpSpPr>
        <p:grpSpPr bwMode="auto">
          <a:xfrm>
            <a:off x="1887538" y="854075"/>
            <a:ext cx="460375" cy="74613"/>
            <a:chOff x="1189" y="538"/>
            <a:chExt cx="290" cy="47"/>
          </a:xfrm>
        </p:grpSpPr>
        <p:sp>
          <p:nvSpPr>
            <p:cNvPr id="21593" name="Freeform 41"/>
            <p:cNvSpPr>
              <a:spLocks/>
            </p:cNvSpPr>
            <p:nvPr/>
          </p:nvSpPr>
          <p:spPr bwMode="auto">
            <a:xfrm>
              <a:off x="1189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1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1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7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94" name="Freeform 42"/>
            <p:cNvSpPr>
              <a:spLocks/>
            </p:cNvSpPr>
            <p:nvPr/>
          </p:nvSpPr>
          <p:spPr bwMode="auto">
            <a:xfrm>
              <a:off x="1198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95" name="Freeform 43"/>
            <p:cNvSpPr>
              <a:spLocks/>
            </p:cNvSpPr>
            <p:nvPr/>
          </p:nvSpPr>
          <p:spPr bwMode="auto">
            <a:xfrm>
              <a:off x="1207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96" name="Freeform 44"/>
            <p:cNvSpPr>
              <a:spLocks/>
            </p:cNvSpPr>
            <p:nvPr/>
          </p:nvSpPr>
          <p:spPr bwMode="auto">
            <a:xfrm>
              <a:off x="1216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97" name="Freeform 45"/>
            <p:cNvSpPr>
              <a:spLocks/>
            </p:cNvSpPr>
            <p:nvPr/>
          </p:nvSpPr>
          <p:spPr bwMode="auto">
            <a:xfrm>
              <a:off x="1225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98" name="Freeform 46"/>
            <p:cNvSpPr>
              <a:spLocks/>
            </p:cNvSpPr>
            <p:nvPr/>
          </p:nvSpPr>
          <p:spPr bwMode="auto">
            <a:xfrm>
              <a:off x="1234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99" name="Freeform 47"/>
            <p:cNvSpPr>
              <a:spLocks/>
            </p:cNvSpPr>
            <p:nvPr/>
          </p:nvSpPr>
          <p:spPr bwMode="auto">
            <a:xfrm>
              <a:off x="1243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00" name="Freeform 48"/>
            <p:cNvSpPr>
              <a:spLocks/>
            </p:cNvSpPr>
            <p:nvPr/>
          </p:nvSpPr>
          <p:spPr bwMode="auto">
            <a:xfrm>
              <a:off x="1252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01" name="Freeform 49"/>
            <p:cNvSpPr>
              <a:spLocks/>
            </p:cNvSpPr>
            <p:nvPr/>
          </p:nvSpPr>
          <p:spPr bwMode="auto">
            <a:xfrm>
              <a:off x="1261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02" name="Freeform 50"/>
            <p:cNvSpPr>
              <a:spLocks/>
            </p:cNvSpPr>
            <p:nvPr/>
          </p:nvSpPr>
          <p:spPr bwMode="auto">
            <a:xfrm>
              <a:off x="1270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03" name="Freeform 51"/>
            <p:cNvSpPr>
              <a:spLocks/>
            </p:cNvSpPr>
            <p:nvPr/>
          </p:nvSpPr>
          <p:spPr bwMode="auto">
            <a:xfrm>
              <a:off x="1279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04" name="Freeform 52"/>
            <p:cNvSpPr>
              <a:spLocks/>
            </p:cNvSpPr>
            <p:nvPr/>
          </p:nvSpPr>
          <p:spPr bwMode="auto">
            <a:xfrm>
              <a:off x="1288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05" name="Freeform 53"/>
            <p:cNvSpPr>
              <a:spLocks/>
            </p:cNvSpPr>
            <p:nvPr/>
          </p:nvSpPr>
          <p:spPr bwMode="auto">
            <a:xfrm>
              <a:off x="1297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06" name="Freeform 54"/>
            <p:cNvSpPr>
              <a:spLocks/>
            </p:cNvSpPr>
            <p:nvPr/>
          </p:nvSpPr>
          <p:spPr bwMode="auto">
            <a:xfrm>
              <a:off x="1306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07" name="Freeform 55"/>
            <p:cNvSpPr>
              <a:spLocks/>
            </p:cNvSpPr>
            <p:nvPr/>
          </p:nvSpPr>
          <p:spPr bwMode="auto">
            <a:xfrm>
              <a:off x="1315" y="559"/>
              <a:ext cx="5" cy="4"/>
            </a:xfrm>
            <a:custGeom>
              <a:avLst/>
              <a:gdLst>
                <a:gd name="T0" fmla="*/ 1 w 9"/>
                <a:gd name="T1" fmla="*/ 0 h 9"/>
                <a:gd name="T2" fmla="*/ 1 w 9"/>
                <a:gd name="T3" fmla="*/ 0 h 9"/>
                <a:gd name="T4" fmla="*/ 1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1 w 9"/>
                <a:gd name="T15" fmla="*/ 0 h 9"/>
                <a:gd name="T16" fmla="*/ 1 w 9"/>
                <a:gd name="T17" fmla="*/ 0 h 9"/>
                <a:gd name="T18" fmla="*/ 1 w 9"/>
                <a:gd name="T19" fmla="*/ 0 h 9"/>
                <a:gd name="T20" fmla="*/ 1 w 9"/>
                <a:gd name="T21" fmla="*/ 0 h 9"/>
                <a:gd name="T22" fmla="*/ 1 w 9"/>
                <a:gd name="T23" fmla="*/ 0 h 9"/>
                <a:gd name="T24" fmla="*/ 1 w 9"/>
                <a:gd name="T25" fmla="*/ 0 h 9"/>
                <a:gd name="T26" fmla="*/ 1 w 9"/>
                <a:gd name="T27" fmla="*/ 0 h 9"/>
                <a:gd name="T28" fmla="*/ 1 w 9"/>
                <a:gd name="T29" fmla="*/ 0 h 9"/>
                <a:gd name="T30" fmla="*/ 1 w 9"/>
                <a:gd name="T31" fmla="*/ 0 h 9"/>
                <a:gd name="T32" fmla="*/ 1 w 9"/>
                <a:gd name="T33" fmla="*/ 0 h 9"/>
                <a:gd name="T34" fmla="*/ 1 w 9"/>
                <a:gd name="T35" fmla="*/ 0 h 9"/>
                <a:gd name="T36" fmla="*/ 1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7"/>
                  </a:lnTo>
                  <a:lnTo>
                    <a:pt x="8" y="6"/>
                  </a:lnTo>
                  <a:lnTo>
                    <a:pt x="9" y="4"/>
                  </a:lnTo>
                  <a:lnTo>
                    <a:pt x="8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08" name="Freeform 56"/>
            <p:cNvSpPr>
              <a:spLocks/>
            </p:cNvSpPr>
            <p:nvPr/>
          </p:nvSpPr>
          <p:spPr bwMode="auto">
            <a:xfrm>
              <a:off x="1324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09" name="Freeform 57"/>
            <p:cNvSpPr>
              <a:spLocks/>
            </p:cNvSpPr>
            <p:nvPr/>
          </p:nvSpPr>
          <p:spPr bwMode="auto">
            <a:xfrm>
              <a:off x="1333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10" name="Freeform 58"/>
            <p:cNvSpPr>
              <a:spLocks/>
            </p:cNvSpPr>
            <p:nvPr/>
          </p:nvSpPr>
          <p:spPr bwMode="auto">
            <a:xfrm>
              <a:off x="1342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11" name="Freeform 59"/>
            <p:cNvSpPr>
              <a:spLocks/>
            </p:cNvSpPr>
            <p:nvPr/>
          </p:nvSpPr>
          <p:spPr bwMode="auto">
            <a:xfrm>
              <a:off x="1351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12" name="Freeform 60"/>
            <p:cNvSpPr>
              <a:spLocks/>
            </p:cNvSpPr>
            <p:nvPr/>
          </p:nvSpPr>
          <p:spPr bwMode="auto">
            <a:xfrm>
              <a:off x="1360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13" name="Freeform 61"/>
            <p:cNvSpPr>
              <a:spLocks/>
            </p:cNvSpPr>
            <p:nvPr/>
          </p:nvSpPr>
          <p:spPr bwMode="auto">
            <a:xfrm>
              <a:off x="1369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14" name="Freeform 62"/>
            <p:cNvSpPr>
              <a:spLocks/>
            </p:cNvSpPr>
            <p:nvPr/>
          </p:nvSpPr>
          <p:spPr bwMode="auto">
            <a:xfrm>
              <a:off x="1378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15" name="Freeform 63"/>
            <p:cNvSpPr>
              <a:spLocks/>
            </p:cNvSpPr>
            <p:nvPr/>
          </p:nvSpPr>
          <p:spPr bwMode="auto">
            <a:xfrm>
              <a:off x="1387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16" name="Freeform 64"/>
            <p:cNvSpPr>
              <a:spLocks/>
            </p:cNvSpPr>
            <p:nvPr/>
          </p:nvSpPr>
          <p:spPr bwMode="auto">
            <a:xfrm>
              <a:off x="1396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17" name="Freeform 65"/>
            <p:cNvSpPr>
              <a:spLocks/>
            </p:cNvSpPr>
            <p:nvPr/>
          </p:nvSpPr>
          <p:spPr bwMode="auto">
            <a:xfrm>
              <a:off x="1405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18" name="Freeform 66"/>
            <p:cNvSpPr>
              <a:spLocks/>
            </p:cNvSpPr>
            <p:nvPr/>
          </p:nvSpPr>
          <p:spPr bwMode="auto">
            <a:xfrm>
              <a:off x="1414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19" name="Freeform 67"/>
            <p:cNvSpPr>
              <a:spLocks/>
            </p:cNvSpPr>
            <p:nvPr/>
          </p:nvSpPr>
          <p:spPr bwMode="auto">
            <a:xfrm>
              <a:off x="1423" y="559"/>
              <a:ext cx="4" cy="4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0 h 9"/>
                <a:gd name="T6" fmla="*/ 0 w 9"/>
                <a:gd name="T7" fmla="*/ 0 h 9"/>
                <a:gd name="T8" fmla="*/ 0 w 9"/>
                <a:gd name="T9" fmla="*/ 0 h 9"/>
                <a:gd name="T10" fmla="*/ 0 w 9"/>
                <a:gd name="T11" fmla="*/ 0 h 9"/>
                <a:gd name="T12" fmla="*/ 0 w 9"/>
                <a:gd name="T13" fmla="*/ 0 h 9"/>
                <a:gd name="T14" fmla="*/ 0 w 9"/>
                <a:gd name="T15" fmla="*/ 0 h 9"/>
                <a:gd name="T16" fmla="*/ 0 w 9"/>
                <a:gd name="T17" fmla="*/ 0 h 9"/>
                <a:gd name="T18" fmla="*/ 0 w 9"/>
                <a:gd name="T19" fmla="*/ 0 h 9"/>
                <a:gd name="T20" fmla="*/ 0 w 9"/>
                <a:gd name="T21" fmla="*/ 0 h 9"/>
                <a:gd name="T22" fmla="*/ 0 w 9"/>
                <a:gd name="T23" fmla="*/ 0 h 9"/>
                <a:gd name="T24" fmla="*/ 0 w 9"/>
                <a:gd name="T25" fmla="*/ 0 h 9"/>
                <a:gd name="T26" fmla="*/ 0 w 9"/>
                <a:gd name="T27" fmla="*/ 0 h 9"/>
                <a:gd name="T28" fmla="*/ 0 w 9"/>
                <a:gd name="T29" fmla="*/ 0 h 9"/>
                <a:gd name="T30" fmla="*/ 0 w 9"/>
                <a:gd name="T31" fmla="*/ 0 h 9"/>
                <a:gd name="T32" fmla="*/ 0 w 9"/>
                <a:gd name="T33" fmla="*/ 0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9" y="4"/>
                  </a:lnTo>
                  <a:lnTo>
                    <a:pt x="7" y="3"/>
                  </a:lnTo>
                  <a:lnTo>
                    <a:pt x="6" y="1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620" name="Freeform 68"/>
            <p:cNvSpPr>
              <a:spLocks/>
            </p:cNvSpPr>
            <p:nvPr/>
          </p:nvSpPr>
          <p:spPr bwMode="auto">
            <a:xfrm>
              <a:off x="1433" y="538"/>
              <a:ext cx="46" cy="47"/>
            </a:xfrm>
            <a:custGeom>
              <a:avLst/>
              <a:gdLst>
                <a:gd name="T0" fmla="*/ 0 w 93"/>
                <a:gd name="T1" fmla="*/ 6 h 94"/>
                <a:gd name="T2" fmla="*/ 5 w 93"/>
                <a:gd name="T3" fmla="*/ 3 h 94"/>
                <a:gd name="T4" fmla="*/ 0 w 93"/>
                <a:gd name="T5" fmla="*/ 0 h 94"/>
                <a:gd name="T6" fmla="*/ 0 w 93"/>
                <a:gd name="T7" fmla="*/ 6 h 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94">
                  <a:moveTo>
                    <a:pt x="0" y="94"/>
                  </a:moveTo>
                  <a:lnTo>
                    <a:pt x="93" y="46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1530" name="Group 94"/>
          <p:cNvGrpSpPr>
            <a:grpSpLocks/>
          </p:cNvGrpSpPr>
          <p:nvPr/>
        </p:nvGrpSpPr>
        <p:grpSpPr bwMode="auto">
          <a:xfrm>
            <a:off x="3200400" y="1538288"/>
            <a:ext cx="403225" cy="74612"/>
            <a:chOff x="2016" y="969"/>
            <a:chExt cx="254" cy="47"/>
          </a:xfrm>
        </p:grpSpPr>
        <p:sp>
          <p:nvSpPr>
            <p:cNvPr id="21569" name="Freeform 70"/>
            <p:cNvSpPr>
              <a:spLocks/>
            </p:cNvSpPr>
            <p:nvPr/>
          </p:nvSpPr>
          <p:spPr bwMode="auto">
            <a:xfrm>
              <a:off x="2016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9">
                  <a:moveTo>
                    <a:pt x="6" y="0"/>
                  </a:moveTo>
                  <a:lnTo>
                    <a:pt x="4" y="0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6"/>
                  </a:lnTo>
                  <a:lnTo>
                    <a:pt x="3" y="8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70" name="Freeform 71"/>
            <p:cNvSpPr>
              <a:spLocks/>
            </p:cNvSpPr>
            <p:nvPr/>
          </p:nvSpPr>
          <p:spPr bwMode="auto">
            <a:xfrm>
              <a:off x="2025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71" name="Freeform 72"/>
            <p:cNvSpPr>
              <a:spLocks/>
            </p:cNvSpPr>
            <p:nvPr/>
          </p:nvSpPr>
          <p:spPr bwMode="auto">
            <a:xfrm>
              <a:off x="2034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72" name="Freeform 73"/>
            <p:cNvSpPr>
              <a:spLocks/>
            </p:cNvSpPr>
            <p:nvPr/>
          </p:nvSpPr>
          <p:spPr bwMode="auto">
            <a:xfrm>
              <a:off x="2043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73" name="Freeform 74"/>
            <p:cNvSpPr>
              <a:spLocks/>
            </p:cNvSpPr>
            <p:nvPr/>
          </p:nvSpPr>
          <p:spPr bwMode="auto">
            <a:xfrm>
              <a:off x="2052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74" name="Freeform 75"/>
            <p:cNvSpPr>
              <a:spLocks/>
            </p:cNvSpPr>
            <p:nvPr/>
          </p:nvSpPr>
          <p:spPr bwMode="auto">
            <a:xfrm>
              <a:off x="2061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75" name="Freeform 76"/>
            <p:cNvSpPr>
              <a:spLocks/>
            </p:cNvSpPr>
            <p:nvPr/>
          </p:nvSpPr>
          <p:spPr bwMode="auto">
            <a:xfrm>
              <a:off x="2070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76" name="Freeform 77"/>
            <p:cNvSpPr>
              <a:spLocks/>
            </p:cNvSpPr>
            <p:nvPr/>
          </p:nvSpPr>
          <p:spPr bwMode="auto">
            <a:xfrm>
              <a:off x="2079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77" name="Freeform 78"/>
            <p:cNvSpPr>
              <a:spLocks/>
            </p:cNvSpPr>
            <p:nvPr/>
          </p:nvSpPr>
          <p:spPr bwMode="auto">
            <a:xfrm>
              <a:off x="2088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78" name="Freeform 79"/>
            <p:cNvSpPr>
              <a:spLocks/>
            </p:cNvSpPr>
            <p:nvPr/>
          </p:nvSpPr>
          <p:spPr bwMode="auto">
            <a:xfrm>
              <a:off x="2097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79" name="Freeform 80"/>
            <p:cNvSpPr>
              <a:spLocks/>
            </p:cNvSpPr>
            <p:nvPr/>
          </p:nvSpPr>
          <p:spPr bwMode="auto">
            <a:xfrm>
              <a:off x="2106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6" y="8"/>
                  </a:lnTo>
                  <a:lnTo>
                    <a:pt x="7" y="6"/>
                  </a:lnTo>
                  <a:lnTo>
                    <a:pt x="9" y="5"/>
                  </a:lnTo>
                  <a:lnTo>
                    <a:pt x="7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80" name="Freeform 81"/>
            <p:cNvSpPr>
              <a:spLocks/>
            </p:cNvSpPr>
            <p:nvPr/>
          </p:nvSpPr>
          <p:spPr bwMode="auto">
            <a:xfrm>
              <a:off x="2115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81" name="Freeform 82"/>
            <p:cNvSpPr>
              <a:spLocks/>
            </p:cNvSpPr>
            <p:nvPr/>
          </p:nvSpPr>
          <p:spPr bwMode="auto">
            <a:xfrm>
              <a:off x="2124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82" name="Freeform 83"/>
            <p:cNvSpPr>
              <a:spLocks/>
            </p:cNvSpPr>
            <p:nvPr/>
          </p:nvSpPr>
          <p:spPr bwMode="auto">
            <a:xfrm>
              <a:off x="2133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83" name="Freeform 84"/>
            <p:cNvSpPr>
              <a:spLocks/>
            </p:cNvSpPr>
            <p:nvPr/>
          </p:nvSpPr>
          <p:spPr bwMode="auto">
            <a:xfrm>
              <a:off x="2142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84" name="Freeform 85"/>
            <p:cNvSpPr>
              <a:spLocks/>
            </p:cNvSpPr>
            <p:nvPr/>
          </p:nvSpPr>
          <p:spPr bwMode="auto">
            <a:xfrm>
              <a:off x="2151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85" name="Freeform 86"/>
            <p:cNvSpPr>
              <a:spLocks/>
            </p:cNvSpPr>
            <p:nvPr/>
          </p:nvSpPr>
          <p:spPr bwMode="auto">
            <a:xfrm>
              <a:off x="2160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86" name="Freeform 87"/>
            <p:cNvSpPr>
              <a:spLocks/>
            </p:cNvSpPr>
            <p:nvPr/>
          </p:nvSpPr>
          <p:spPr bwMode="auto">
            <a:xfrm>
              <a:off x="2169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87" name="Freeform 88"/>
            <p:cNvSpPr>
              <a:spLocks/>
            </p:cNvSpPr>
            <p:nvPr/>
          </p:nvSpPr>
          <p:spPr bwMode="auto">
            <a:xfrm>
              <a:off x="2178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88" name="Freeform 89"/>
            <p:cNvSpPr>
              <a:spLocks/>
            </p:cNvSpPr>
            <p:nvPr/>
          </p:nvSpPr>
          <p:spPr bwMode="auto">
            <a:xfrm>
              <a:off x="2187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89" name="Freeform 90"/>
            <p:cNvSpPr>
              <a:spLocks/>
            </p:cNvSpPr>
            <p:nvPr/>
          </p:nvSpPr>
          <p:spPr bwMode="auto">
            <a:xfrm>
              <a:off x="2196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90" name="Freeform 91"/>
            <p:cNvSpPr>
              <a:spLocks/>
            </p:cNvSpPr>
            <p:nvPr/>
          </p:nvSpPr>
          <p:spPr bwMode="auto">
            <a:xfrm>
              <a:off x="2205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91" name="Freeform 92"/>
            <p:cNvSpPr>
              <a:spLocks/>
            </p:cNvSpPr>
            <p:nvPr/>
          </p:nvSpPr>
          <p:spPr bwMode="auto">
            <a:xfrm>
              <a:off x="2214" y="990"/>
              <a:ext cx="4" cy="5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0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1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w 9"/>
                <a:gd name="T19" fmla="*/ 1 h 9"/>
                <a:gd name="T20" fmla="*/ 0 w 9"/>
                <a:gd name="T21" fmla="*/ 1 h 9"/>
                <a:gd name="T22" fmla="*/ 0 w 9"/>
                <a:gd name="T23" fmla="*/ 1 h 9"/>
                <a:gd name="T24" fmla="*/ 0 w 9"/>
                <a:gd name="T25" fmla="*/ 1 h 9"/>
                <a:gd name="T26" fmla="*/ 0 w 9"/>
                <a:gd name="T27" fmla="*/ 1 h 9"/>
                <a:gd name="T28" fmla="*/ 0 w 9"/>
                <a:gd name="T29" fmla="*/ 1 h 9"/>
                <a:gd name="T30" fmla="*/ 0 w 9"/>
                <a:gd name="T31" fmla="*/ 1 h 9"/>
                <a:gd name="T32" fmla="*/ 0 w 9"/>
                <a:gd name="T33" fmla="*/ 1 h 9"/>
                <a:gd name="T34" fmla="*/ 0 w 9"/>
                <a:gd name="T35" fmla="*/ 0 h 9"/>
                <a:gd name="T36" fmla="*/ 0 w 9"/>
                <a:gd name="T37" fmla="*/ 0 h 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3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6" y="8"/>
                  </a:lnTo>
                  <a:lnTo>
                    <a:pt x="8" y="6"/>
                  </a:lnTo>
                  <a:lnTo>
                    <a:pt x="9" y="5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92" name="Freeform 93"/>
            <p:cNvSpPr>
              <a:spLocks/>
            </p:cNvSpPr>
            <p:nvPr/>
          </p:nvSpPr>
          <p:spPr bwMode="auto">
            <a:xfrm>
              <a:off x="2223" y="969"/>
              <a:ext cx="47" cy="47"/>
            </a:xfrm>
            <a:custGeom>
              <a:avLst/>
              <a:gdLst>
                <a:gd name="T0" fmla="*/ 0 w 93"/>
                <a:gd name="T1" fmla="*/ 5 h 95"/>
                <a:gd name="T2" fmla="*/ 6 w 93"/>
                <a:gd name="T3" fmla="*/ 2 h 95"/>
                <a:gd name="T4" fmla="*/ 0 w 93"/>
                <a:gd name="T5" fmla="*/ 0 h 95"/>
                <a:gd name="T6" fmla="*/ 0 w 93"/>
                <a:gd name="T7" fmla="*/ 5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95">
                  <a:moveTo>
                    <a:pt x="0" y="95"/>
                  </a:moveTo>
                  <a:lnTo>
                    <a:pt x="93" y="47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1531" name="Group 98"/>
          <p:cNvGrpSpPr>
            <a:grpSpLocks/>
          </p:cNvGrpSpPr>
          <p:nvPr/>
        </p:nvGrpSpPr>
        <p:grpSpPr bwMode="auto">
          <a:xfrm>
            <a:off x="2462213" y="1725613"/>
            <a:ext cx="228600" cy="74612"/>
            <a:chOff x="1551" y="1087"/>
            <a:chExt cx="144" cy="47"/>
          </a:xfrm>
        </p:grpSpPr>
        <p:sp>
          <p:nvSpPr>
            <p:cNvPr id="21566" name="Line 95"/>
            <p:cNvSpPr>
              <a:spLocks noChangeShapeType="1"/>
            </p:cNvSpPr>
            <p:nvPr/>
          </p:nvSpPr>
          <p:spPr bwMode="auto">
            <a:xfrm>
              <a:off x="1596" y="1110"/>
              <a:ext cx="5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67" name="Freeform 96"/>
            <p:cNvSpPr>
              <a:spLocks/>
            </p:cNvSpPr>
            <p:nvPr/>
          </p:nvSpPr>
          <p:spPr bwMode="auto">
            <a:xfrm>
              <a:off x="1551" y="1087"/>
              <a:ext cx="47" cy="47"/>
            </a:xfrm>
            <a:custGeom>
              <a:avLst/>
              <a:gdLst>
                <a:gd name="T0" fmla="*/ 6 w 94"/>
                <a:gd name="T1" fmla="*/ 0 h 95"/>
                <a:gd name="T2" fmla="*/ 0 w 94"/>
                <a:gd name="T3" fmla="*/ 3 h 95"/>
                <a:gd name="T4" fmla="*/ 6 w 94"/>
                <a:gd name="T5" fmla="*/ 5 h 95"/>
                <a:gd name="T6" fmla="*/ 6 w 94"/>
                <a:gd name="T7" fmla="*/ 0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95">
                  <a:moveTo>
                    <a:pt x="94" y="0"/>
                  </a:moveTo>
                  <a:lnTo>
                    <a:pt x="0" y="48"/>
                  </a:lnTo>
                  <a:lnTo>
                    <a:pt x="94" y="9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1568" name="Freeform 97"/>
            <p:cNvSpPr>
              <a:spLocks/>
            </p:cNvSpPr>
            <p:nvPr/>
          </p:nvSpPr>
          <p:spPr bwMode="auto">
            <a:xfrm>
              <a:off x="1648" y="1087"/>
              <a:ext cx="47" cy="47"/>
            </a:xfrm>
            <a:custGeom>
              <a:avLst/>
              <a:gdLst>
                <a:gd name="T0" fmla="*/ 0 w 93"/>
                <a:gd name="T1" fmla="*/ 5 h 95"/>
                <a:gd name="T2" fmla="*/ 6 w 93"/>
                <a:gd name="T3" fmla="*/ 3 h 95"/>
                <a:gd name="T4" fmla="*/ 0 w 93"/>
                <a:gd name="T5" fmla="*/ 0 h 95"/>
                <a:gd name="T6" fmla="*/ 0 w 93"/>
                <a:gd name="T7" fmla="*/ 5 h 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95">
                  <a:moveTo>
                    <a:pt x="0" y="95"/>
                  </a:moveTo>
                  <a:lnTo>
                    <a:pt x="93" y="48"/>
                  </a:lnTo>
                  <a:lnTo>
                    <a:pt x="0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1532" name="Line 99"/>
          <p:cNvSpPr>
            <a:spLocks noChangeShapeType="1"/>
          </p:cNvSpPr>
          <p:nvPr/>
        </p:nvSpPr>
        <p:spPr bwMode="auto">
          <a:xfrm>
            <a:off x="3317875" y="1803400"/>
            <a:ext cx="1588" cy="114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1533" name="Line 100"/>
          <p:cNvSpPr>
            <a:spLocks noChangeShapeType="1"/>
          </p:cNvSpPr>
          <p:nvPr/>
        </p:nvSpPr>
        <p:spPr bwMode="auto">
          <a:xfrm>
            <a:off x="2176463" y="1803400"/>
            <a:ext cx="1587" cy="1143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1534" name="Line 101"/>
          <p:cNvSpPr>
            <a:spLocks noChangeShapeType="1"/>
          </p:cNvSpPr>
          <p:nvPr/>
        </p:nvSpPr>
        <p:spPr bwMode="auto">
          <a:xfrm flipH="1">
            <a:off x="1543050" y="1763713"/>
            <a:ext cx="114300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1535" name="Rectangle 102"/>
          <p:cNvSpPr>
            <a:spLocks noChangeArrowheads="1"/>
          </p:cNvSpPr>
          <p:nvPr/>
        </p:nvSpPr>
        <p:spPr bwMode="auto">
          <a:xfrm>
            <a:off x="1349375" y="1641475"/>
            <a:ext cx="2619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1536" name="Rectangle 103"/>
          <p:cNvSpPr>
            <a:spLocks noChangeArrowheads="1"/>
          </p:cNvSpPr>
          <p:nvPr/>
        </p:nvSpPr>
        <p:spPr bwMode="auto">
          <a:xfrm>
            <a:off x="1473200" y="1685925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 altLang="fr-FR" sz="1000"/>
          </a:p>
        </p:txBody>
      </p:sp>
      <p:sp>
        <p:nvSpPr>
          <p:cNvPr id="21537" name="Rectangle 104"/>
          <p:cNvSpPr>
            <a:spLocks noChangeArrowheads="1"/>
          </p:cNvSpPr>
          <p:nvPr/>
        </p:nvSpPr>
        <p:spPr bwMode="auto">
          <a:xfrm>
            <a:off x="1535113" y="1766888"/>
            <a:ext cx="4445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en-US" altLang="fr-FR" sz="1000"/>
          </a:p>
        </p:txBody>
      </p:sp>
      <p:sp>
        <p:nvSpPr>
          <p:cNvPr id="21538" name="Rectangle 105"/>
          <p:cNvSpPr>
            <a:spLocks noChangeArrowheads="1"/>
          </p:cNvSpPr>
          <p:nvPr/>
        </p:nvSpPr>
        <p:spPr bwMode="auto">
          <a:xfrm>
            <a:off x="2051050" y="1925638"/>
            <a:ext cx="2619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1539" name="Rectangle 106"/>
          <p:cNvSpPr>
            <a:spLocks noChangeArrowheads="1"/>
          </p:cNvSpPr>
          <p:nvPr/>
        </p:nvSpPr>
        <p:spPr bwMode="auto">
          <a:xfrm>
            <a:off x="2174875" y="1970088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 altLang="fr-FR" sz="1000"/>
          </a:p>
        </p:txBody>
      </p:sp>
      <p:sp>
        <p:nvSpPr>
          <p:cNvPr id="21540" name="Rectangle 107"/>
          <p:cNvSpPr>
            <a:spLocks noChangeArrowheads="1"/>
          </p:cNvSpPr>
          <p:nvPr/>
        </p:nvSpPr>
        <p:spPr bwMode="auto">
          <a:xfrm>
            <a:off x="2236788" y="2051050"/>
            <a:ext cx="4445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fr-FR" sz="1000"/>
          </a:p>
        </p:txBody>
      </p:sp>
      <p:sp>
        <p:nvSpPr>
          <p:cNvPr id="21541" name="Rectangle 108"/>
          <p:cNvSpPr>
            <a:spLocks noChangeArrowheads="1"/>
          </p:cNvSpPr>
          <p:nvPr/>
        </p:nvSpPr>
        <p:spPr bwMode="auto">
          <a:xfrm>
            <a:off x="3186113" y="1917700"/>
            <a:ext cx="2619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1542" name="Rectangle 109"/>
          <p:cNvSpPr>
            <a:spLocks noChangeArrowheads="1"/>
          </p:cNvSpPr>
          <p:nvPr/>
        </p:nvSpPr>
        <p:spPr bwMode="auto">
          <a:xfrm>
            <a:off x="3309938" y="1962150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 altLang="fr-FR" sz="1000"/>
          </a:p>
        </p:txBody>
      </p:sp>
      <p:sp>
        <p:nvSpPr>
          <p:cNvPr id="21543" name="Rectangle 110"/>
          <p:cNvSpPr>
            <a:spLocks noChangeArrowheads="1"/>
          </p:cNvSpPr>
          <p:nvPr/>
        </p:nvSpPr>
        <p:spPr bwMode="auto">
          <a:xfrm>
            <a:off x="3371850" y="2043113"/>
            <a:ext cx="4445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fr-FR" sz="1000"/>
          </a:p>
        </p:txBody>
      </p:sp>
      <p:sp>
        <p:nvSpPr>
          <p:cNvPr id="21544" name="Rectangle 111"/>
          <p:cNvSpPr>
            <a:spLocks noChangeArrowheads="1"/>
          </p:cNvSpPr>
          <p:nvPr/>
        </p:nvSpPr>
        <p:spPr bwMode="auto">
          <a:xfrm>
            <a:off x="1720850" y="776288"/>
            <a:ext cx="303213" cy="236537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1545" name="Rectangle 112"/>
          <p:cNvSpPr>
            <a:spLocks noChangeArrowheads="1"/>
          </p:cNvSpPr>
          <p:nvPr/>
        </p:nvSpPr>
        <p:spPr bwMode="auto">
          <a:xfrm>
            <a:off x="1847850" y="823913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Q</a:t>
            </a:r>
            <a:endParaRPr lang="en-US" altLang="fr-FR" sz="1000"/>
          </a:p>
        </p:txBody>
      </p:sp>
      <p:sp>
        <p:nvSpPr>
          <p:cNvPr id="21546" name="Rectangle 113"/>
          <p:cNvSpPr>
            <a:spLocks noChangeArrowheads="1"/>
          </p:cNvSpPr>
          <p:nvPr/>
        </p:nvSpPr>
        <p:spPr bwMode="auto">
          <a:xfrm>
            <a:off x="1925638" y="904875"/>
            <a:ext cx="635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H</a:t>
            </a:r>
            <a:endParaRPr lang="en-US" altLang="fr-FR" sz="1000"/>
          </a:p>
        </p:txBody>
      </p:sp>
      <p:sp>
        <p:nvSpPr>
          <p:cNvPr id="21547" name="Rectangle 114"/>
          <p:cNvSpPr>
            <a:spLocks noChangeArrowheads="1"/>
          </p:cNvSpPr>
          <p:nvPr/>
        </p:nvSpPr>
        <p:spPr bwMode="auto">
          <a:xfrm>
            <a:off x="3603625" y="1460500"/>
            <a:ext cx="6858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1548" name="Rectangle 115"/>
          <p:cNvSpPr>
            <a:spLocks noChangeArrowheads="1"/>
          </p:cNvSpPr>
          <p:nvPr/>
        </p:nvSpPr>
        <p:spPr bwMode="auto">
          <a:xfrm>
            <a:off x="3727450" y="1504950"/>
            <a:ext cx="101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Q</a:t>
            </a:r>
            <a:endParaRPr lang="en-US" altLang="fr-FR" sz="1000"/>
          </a:p>
        </p:txBody>
      </p:sp>
      <p:sp>
        <p:nvSpPr>
          <p:cNvPr id="21549" name="Rectangle 116"/>
          <p:cNvSpPr>
            <a:spLocks noChangeArrowheads="1"/>
          </p:cNvSpPr>
          <p:nvPr/>
        </p:nvSpPr>
        <p:spPr bwMode="auto">
          <a:xfrm>
            <a:off x="3805238" y="1585913"/>
            <a:ext cx="103187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C  </a:t>
            </a:r>
            <a:endParaRPr lang="en-US" altLang="fr-FR" sz="1000"/>
          </a:p>
        </p:txBody>
      </p:sp>
      <p:sp>
        <p:nvSpPr>
          <p:cNvPr id="21550" name="Rectangle 117"/>
          <p:cNvSpPr>
            <a:spLocks noChangeArrowheads="1"/>
          </p:cNvSpPr>
          <p:nvPr/>
        </p:nvSpPr>
        <p:spPr bwMode="auto">
          <a:xfrm>
            <a:off x="3949700" y="1593850"/>
            <a:ext cx="27463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500">
                <a:solidFill>
                  <a:srgbClr val="000000"/>
                </a:solidFill>
                <a:latin typeface="Times New Roman" pitchFamily="18" charset="0"/>
              </a:rPr>
              <a:t>released to</a:t>
            </a:r>
            <a:endParaRPr lang="en-US" altLang="fr-FR" sz="1000"/>
          </a:p>
        </p:txBody>
      </p:sp>
      <p:sp>
        <p:nvSpPr>
          <p:cNvPr id="21551" name="Rectangle 118"/>
          <p:cNvSpPr>
            <a:spLocks noChangeArrowheads="1"/>
          </p:cNvSpPr>
          <p:nvPr/>
        </p:nvSpPr>
        <p:spPr bwMode="auto">
          <a:xfrm>
            <a:off x="3902075" y="1689100"/>
            <a:ext cx="331788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500">
                <a:solidFill>
                  <a:srgbClr val="000000"/>
                </a:solidFill>
                <a:latin typeface="Times New Roman" pitchFamily="18" charset="0"/>
              </a:rPr>
              <a:t>surroundings</a:t>
            </a:r>
            <a:endParaRPr lang="en-US" altLang="fr-FR" sz="1000"/>
          </a:p>
        </p:txBody>
      </p:sp>
      <p:sp>
        <p:nvSpPr>
          <p:cNvPr id="21552" name="Rectangle 119"/>
          <p:cNvSpPr>
            <a:spLocks noChangeArrowheads="1"/>
          </p:cNvSpPr>
          <p:nvPr/>
        </p:nvSpPr>
        <p:spPr bwMode="auto">
          <a:xfrm>
            <a:off x="4048125" y="1754188"/>
            <a:ext cx="2984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1553" name="Rectangle 120"/>
          <p:cNvSpPr>
            <a:spLocks noChangeArrowheads="1"/>
          </p:cNvSpPr>
          <p:nvPr/>
        </p:nvSpPr>
        <p:spPr bwMode="auto">
          <a:xfrm>
            <a:off x="4171950" y="1798638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 altLang="fr-FR" sz="1000"/>
          </a:p>
        </p:txBody>
      </p:sp>
      <p:sp>
        <p:nvSpPr>
          <p:cNvPr id="21554" name="Rectangle 121"/>
          <p:cNvSpPr>
            <a:spLocks noChangeArrowheads="1"/>
          </p:cNvSpPr>
          <p:nvPr/>
        </p:nvSpPr>
        <p:spPr bwMode="auto">
          <a:xfrm>
            <a:off x="1365250" y="157163"/>
            <a:ext cx="2206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1555" name="Rectangle 122"/>
          <p:cNvSpPr>
            <a:spLocks noChangeArrowheads="1"/>
          </p:cNvSpPr>
          <p:nvPr/>
        </p:nvSpPr>
        <p:spPr bwMode="auto">
          <a:xfrm>
            <a:off x="1490663" y="201613"/>
            <a:ext cx="8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 altLang="fr-FR" sz="1000"/>
          </a:p>
        </p:txBody>
      </p:sp>
      <p:sp>
        <p:nvSpPr>
          <p:cNvPr id="21556" name="Rectangle 123"/>
          <p:cNvSpPr>
            <a:spLocks noChangeArrowheads="1"/>
          </p:cNvSpPr>
          <p:nvPr/>
        </p:nvSpPr>
        <p:spPr bwMode="auto">
          <a:xfrm>
            <a:off x="2563813" y="157163"/>
            <a:ext cx="7493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1557" name="Rectangle 124"/>
          <p:cNvSpPr>
            <a:spLocks noChangeArrowheads="1"/>
          </p:cNvSpPr>
          <p:nvPr/>
        </p:nvSpPr>
        <p:spPr bwMode="auto">
          <a:xfrm>
            <a:off x="2698750" y="198438"/>
            <a:ext cx="638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100" b="1">
                <a:solidFill>
                  <a:srgbClr val="000000"/>
                </a:solidFill>
                <a:latin typeface="Times New Roman" pitchFamily="18" charset="0"/>
              </a:rPr>
              <a:t>Otto Cycle</a:t>
            </a:r>
            <a:endParaRPr lang="en-US" altLang="fr-FR" sz="1000"/>
          </a:p>
        </p:txBody>
      </p:sp>
      <p:grpSp>
        <p:nvGrpSpPr>
          <p:cNvPr id="21558" name="Group 127"/>
          <p:cNvGrpSpPr>
            <a:grpSpLocks/>
          </p:cNvGrpSpPr>
          <p:nvPr/>
        </p:nvGrpSpPr>
        <p:grpSpPr bwMode="auto">
          <a:xfrm>
            <a:off x="2917825" y="608013"/>
            <a:ext cx="400050" cy="109537"/>
            <a:chOff x="1838" y="383"/>
            <a:chExt cx="252" cy="69"/>
          </a:xfrm>
        </p:grpSpPr>
        <p:sp>
          <p:nvSpPr>
            <p:cNvPr id="21564" name="Rectangle 125"/>
            <p:cNvSpPr>
              <a:spLocks noChangeArrowheads="1"/>
            </p:cNvSpPr>
            <p:nvPr/>
          </p:nvSpPr>
          <p:spPr bwMode="auto">
            <a:xfrm>
              <a:off x="1838" y="411"/>
              <a:ext cx="185" cy="13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21565" name="Freeform 126"/>
            <p:cNvSpPr>
              <a:spLocks/>
            </p:cNvSpPr>
            <p:nvPr/>
          </p:nvSpPr>
          <p:spPr bwMode="auto">
            <a:xfrm>
              <a:off x="2021" y="383"/>
              <a:ext cx="69" cy="69"/>
            </a:xfrm>
            <a:custGeom>
              <a:avLst/>
              <a:gdLst>
                <a:gd name="T0" fmla="*/ 0 w 138"/>
                <a:gd name="T1" fmla="*/ 8 h 139"/>
                <a:gd name="T2" fmla="*/ 9 w 138"/>
                <a:gd name="T3" fmla="*/ 4 h 139"/>
                <a:gd name="T4" fmla="*/ 0 w 138"/>
                <a:gd name="T5" fmla="*/ 0 h 139"/>
                <a:gd name="T6" fmla="*/ 0 w 138"/>
                <a:gd name="T7" fmla="*/ 8 h 1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139">
                  <a:moveTo>
                    <a:pt x="0" y="139"/>
                  </a:moveTo>
                  <a:lnTo>
                    <a:pt x="138" y="68"/>
                  </a:lnTo>
                  <a:lnTo>
                    <a:pt x="0" y="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1559" name="Rectangle 128"/>
          <p:cNvSpPr>
            <a:spLocks noChangeArrowheads="1"/>
          </p:cNvSpPr>
          <p:nvPr/>
        </p:nvSpPr>
        <p:spPr bwMode="auto">
          <a:xfrm>
            <a:off x="2860675" y="474663"/>
            <a:ext cx="4841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1560" name="Rectangle 129"/>
          <p:cNvSpPr>
            <a:spLocks noChangeArrowheads="1"/>
          </p:cNvSpPr>
          <p:nvPr/>
        </p:nvSpPr>
        <p:spPr bwMode="auto">
          <a:xfrm>
            <a:off x="2974975" y="515938"/>
            <a:ext cx="3651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>
                <a:solidFill>
                  <a:srgbClr val="000000"/>
                </a:solidFill>
                <a:latin typeface="Times New Roman" pitchFamily="18" charset="0"/>
              </a:rPr>
              <a:t>adiabatic</a:t>
            </a:r>
            <a:endParaRPr lang="en-US" altLang="fr-FR" sz="1000"/>
          </a:p>
        </p:txBody>
      </p:sp>
      <p:sp>
        <p:nvSpPr>
          <p:cNvPr id="21561" name="Line 130"/>
          <p:cNvSpPr>
            <a:spLocks noChangeShapeType="1"/>
          </p:cNvSpPr>
          <p:nvPr/>
        </p:nvSpPr>
        <p:spPr bwMode="auto">
          <a:xfrm>
            <a:off x="3546475" y="661988"/>
            <a:ext cx="398463" cy="1587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1562" name="Rectangle 131"/>
          <p:cNvSpPr>
            <a:spLocks noChangeArrowheads="1"/>
          </p:cNvSpPr>
          <p:nvPr/>
        </p:nvSpPr>
        <p:spPr bwMode="auto">
          <a:xfrm>
            <a:off x="3471863" y="471488"/>
            <a:ext cx="5778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1563" name="Rectangle 132"/>
          <p:cNvSpPr>
            <a:spLocks noChangeArrowheads="1"/>
          </p:cNvSpPr>
          <p:nvPr/>
        </p:nvSpPr>
        <p:spPr bwMode="auto">
          <a:xfrm>
            <a:off x="3582988" y="512763"/>
            <a:ext cx="468312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800">
                <a:solidFill>
                  <a:srgbClr val="000000"/>
                </a:solidFill>
                <a:latin typeface="Times New Roman" pitchFamily="18" charset="0"/>
              </a:rPr>
              <a:t>isothermals</a:t>
            </a:r>
            <a:endParaRPr lang="en-US" altLang="fr-FR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altLang="fr-FR" sz="2000" smtClean="0"/>
              <a:t>Today’s objectives:</a:t>
            </a: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sz="1400" dirty="0" smtClean="0"/>
              <a:t>To </a:t>
            </a:r>
            <a:r>
              <a:rPr lang="fr-CA" altLang="fr-FR" sz="1400" dirty="0" err="1" smtClean="0"/>
              <a:t>verify</a:t>
            </a:r>
            <a:r>
              <a:rPr lang="fr-CA" altLang="fr-FR" sz="1400" dirty="0" smtClean="0"/>
              <a:t> </a:t>
            </a:r>
            <a:r>
              <a:rPr lang="fr-CA" altLang="fr-FR" sz="1400" dirty="0" err="1" smtClean="0"/>
              <a:t>energy</a:t>
            </a:r>
            <a:r>
              <a:rPr lang="fr-CA" altLang="fr-FR" sz="1400" dirty="0" smtClean="0"/>
              <a:t> content of </a:t>
            </a:r>
            <a:r>
              <a:rPr lang="fr-CA" altLang="fr-FR" sz="1400" dirty="0" err="1" smtClean="0"/>
              <a:t>various</a:t>
            </a:r>
            <a:r>
              <a:rPr lang="fr-CA" altLang="fr-FR" sz="1400" dirty="0" smtClean="0"/>
              <a:t> fuels.</a:t>
            </a:r>
          </a:p>
          <a:p>
            <a:r>
              <a:rPr lang="fr-CA" altLang="fr-FR" sz="1400" dirty="0" smtClean="0"/>
              <a:t>To compare </a:t>
            </a:r>
            <a:r>
              <a:rPr lang="fr-CA" altLang="fr-FR" sz="1400" dirty="0" err="1" smtClean="0"/>
              <a:t>regular</a:t>
            </a:r>
            <a:r>
              <a:rPr lang="fr-CA" altLang="fr-FR" sz="1400" dirty="0" smtClean="0"/>
              <a:t> diesel to biodiesel.</a:t>
            </a:r>
          </a:p>
          <a:p>
            <a:r>
              <a:rPr lang="en-US" altLang="fr-FR" sz="1400" dirty="0" smtClean="0"/>
              <a:t>To explain how a diesel fuel engine work.</a:t>
            </a:r>
          </a:p>
          <a:p>
            <a:r>
              <a:rPr lang="en-US" altLang="fr-FR" sz="1400" dirty="0" smtClean="0"/>
              <a:t>To understand the Otto cycle and apply its process to heat exchanges.</a:t>
            </a:r>
          </a:p>
          <a:p>
            <a:r>
              <a:rPr lang="en-US" altLang="fr-FR" sz="1400" dirty="0" smtClean="0"/>
              <a:t>To calculate the efficiency of various engines.</a:t>
            </a:r>
          </a:p>
          <a:p>
            <a:r>
              <a:rPr lang="en-US" altLang="fr-FR" sz="1400" dirty="0" smtClean="0"/>
              <a:t>To explain how a 4 stroke engine process work.</a:t>
            </a:r>
            <a:endParaRPr lang="fr-CA" altLang="fr-FR" sz="1400" dirty="0" smtClean="0"/>
          </a:p>
          <a:p>
            <a:endParaRPr lang="fr-CA" altLang="fr-FR" dirty="0" smtClean="0"/>
          </a:p>
        </p:txBody>
      </p:sp>
      <p:sp>
        <p:nvSpPr>
          <p:cNvPr id="307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BF18FD8-489D-4314-99AC-3C22A767ADA7}" type="slidenum">
              <a:rPr lang="en-US" altLang="fr-FR" sz="7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fr-FR" sz="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mtClean="0"/>
              <a:t>Diesel engine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>
          <a:xfrm>
            <a:off x="219973" y="650816"/>
            <a:ext cx="4114800" cy="289463"/>
          </a:xfrm>
        </p:spPr>
        <p:txBody>
          <a:bodyPr/>
          <a:lstStyle/>
          <a:p>
            <a:pPr marL="0" indent="0" algn="ctr">
              <a:buNone/>
            </a:pPr>
            <a:r>
              <a:rPr lang="fr-CA" altLang="fr-FR" sz="1000" dirty="0" smtClean="0">
                <a:hlinkClick r:id="rId3"/>
              </a:rPr>
              <a:t>http</a:t>
            </a:r>
            <a:r>
              <a:rPr lang="fr-CA" altLang="fr-FR" sz="1000" dirty="0">
                <a:hlinkClick r:id="rId3"/>
              </a:rPr>
              <a:t>://www.youtube.com/watch?v=1hamvuWLomc</a:t>
            </a:r>
            <a:endParaRPr lang="fr-CA" altLang="fr-FR" sz="1000" dirty="0"/>
          </a:p>
          <a:p>
            <a:endParaRPr lang="fr-CA" altLang="fr-FR" sz="1000" dirty="0" smtClean="0"/>
          </a:p>
          <a:p>
            <a:endParaRPr lang="fr-CA" altLang="fr-FR" sz="10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72" y="997732"/>
            <a:ext cx="2803585" cy="171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709358" y="2711034"/>
            <a:ext cx="862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" dirty="0"/>
              <a:t>Source: http://blog.caranddriver.com/2009-subaru-impreza-forester-diesel-car-news/</a:t>
            </a:r>
          </a:p>
        </p:txBody>
      </p:sp>
    </p:spTree>
    <p:extLst>
      <p:ext uri="{BB962C8B-B14F-4D97-AF65-F5344CB8AC3E}">
        <p14:creationId xmlns:p14="http://schemas.microsoft.com/office/powerpoint/2010/main" val="1178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8C8F5-8B32-4108-A1AD-A49DA3B38668}" type="slidenum">
              <a:rPr lang="en-US" altLang="fr-FR" smtClean="0"/>
              <a:pPr>
                <a:defRPr/>
              </a:pPr>
              <a:t>21</a:t>
            </a:fld>
            <a:endParaRPr lang="en-US" alt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03200" y="107950"/>
                <a:ext cx="4247253" cy="354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A" sz="1200" b="0" i="1" smtClean="0">
                        <a:latin typeface="Cambria Math"/>
                      </a:rPr>
                      <m:t>𝑃𝑅𝐸𝑆𝑆𝑈𝑅𝐸</m:t>
                    </m:r>
                    <m:r>
                      <a:rPr lang="fr-CA" sz="1200" b="0" i="1" smtClean="0">
                        <a:latin typeface="Cambria Math"/>
                      </a:rPr>
                      <m:t> ∙ </m:t>
                    </m:r>
                    <m:r>
                      <a:rPr lang="fr-CA" sz="1200" b="0" i="1" smtClean="0">
                        <a:latin typeface="Cambria Math"/>
                      </a:rPr>
                      <m:t>𝑉𝑂𝐿𝑈𝑀𝐸</m:t>
                    </m:r>
                    <m:r>
                      <a:rPr lang="fr-CA" sz="1200" b="0" i="1" smtClean="0">
                        <a:latin typeface="Cambria Math"/>
                      </a:rPr>
                      <m:t>=</m:t>
                    </m:r>
                    <m:r>
                      <a:rPr lang="fr-CA" sz="1200" b="0" i="1" smtClean="0">
                        <a:latin typeface="Cambria Math"/>
                      </a:rPr>
                      <m:t>𝑃𝑎</m:t>
                    </m:r>
                    <m:r>
                      <a:rPr lang="fr-CA" sz="1200" i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fr-CA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12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CA" sz="12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CA" sz="12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1200" b="0" i="1" smtClean="0">
                            <a:latin typeface="Cambria Math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fr-CA" sz="1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A" sz="12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fr-CA" sz="1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fr-CA" sz="1200" i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fr-CA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sz="12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CA" sz="1200" b="0" i="1" smtClean="0">
                            <a:latin typeface="Cambria Math"/>
                          </a:rPr>
                          <m:t>3 </m:t>
                        </m:r>
                      </m:sup>
                    </m:sSup>
                  </m:oMath>
                </a14:m>
                <a:r>
                  <a:rPr lang="fr-CA" sz="1200" dirty="0" smtClean="0"/>
                  <a:t>=  </a:t>
                </a:r>
                <a:r>
                  <a:rPr lang="fr-CA" sz="1200" dirty="0" err="1" smtClean="0"/>
                  <a:t>N∙m</a:t>
                </a:r>
                <a:r>
                  <a:rPr lang="fr-CA" sz="1200" dirty="0" smtClean="0"/>
                  <a:t> = Joule</a:t>
                </a:r>
                <a:endParaRPr lang="fr-CA" sz="12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107950"/>
                <a:ext cx="4247253" cy="35464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9125"/>
            <a:ext cx="2729780" cy="154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4972" y="2168097"/>
            <a:ext cx="345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/>
              <a:t>The </a:t>
            </a:r>
            <a:r>
              <a:rPr lang="fr-CA" sz="1600" dirty="0" err="1" smtClean="0"/>
              <a:t>work</a:t>
            </a:r>
            <a:r>
              <a:rPr lang="fr-CA" sz="1600" dirty="0" smtClean="0"/>
              <a:t> </a:t>
            </a:r>
            <a:r>
              <a:rPr lang="fr-CA" sz="1600" dirty="0" err="1" smtClean="0"/>
              <a:t>done</a:t>
            </a:r>
            <a:r>
              <a:rPr lang="fr-CA" sz="1600" dirty="0" smtClean="0"/>
              <a:t> on a </a:t>
            </a:r>
            <a:r>
              <a:rPr lang="fr-CA" sz="1600" dirty="0" err="1" smtClean="0"/>
              <a:t>gas</a:t>
            </a:r>
            <a:r>
              <a:rPr lang="fr-CA" sz="1600" dirty="0" smtClean="0"/>
              <a:t> </a:t>
            </a:r>
            <a:r>
              <a:rPr lang="fr-CA" sz="1600" dirty="0" err="1" smtClean="0"/>
              <a:t>is</a:t>
            </a:r>
            <a:r>
              <a:rPr lang="fr-CA" sz="1600" dirty="0" smtClean="0"/>
              <a:t> the area </a:t>
            </a:r>
            <a:r>
              <a:rPr lang="fr-CA" sz="1600" dirty="0" err="1" smtClean="0"/>
              <a:t>under</a:t>
            </a:r>
            <a:r>
              <a:rPr lang="fr-CA" sz="1600" dirty="0" smtClean="0"/>
              <a:t> a PV </a:t>
            </a:r>
            <a:r>
              <a:rPr lang="fr-CA" sz="1600" dirty="0" err="1" smtClean="0"/>
              <a:t>curve</a:t>
            </a:r>
            <a:r>
              <a:rPr lang="fr-CA" sz="1600" dirty="0" smtClean="0"/>
              <a:t>.</a:t>
            </a:r>
            <a:endParaRPr lang="fr-CA" sz="1600" dirty="0"/>
          </a:p>
        </p:txBody>
      </p:sp>
    </p:spTree>
    <p:extLst>
      <p:ext uri="{BB962C8B-B14F-4D97-AF65-F5344CB8AC3E}">
        <p14:creationId xmlns:p14="http://schemas.microsoft.com/office/powerpoint/2010/main" val="364896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9B790A4-1D5D-4D62-8D1E-4A56CF563CB2}" type="slidenum">
              <a:rPr lang="en-US" altLang="fr-FR" sz="7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fr-FR" sz="700" smtClean="0"/>
          </a:p>
        </p:txBody>
      </p:sp>
      <p:sp>
        <p:nvSpPr>
          <p:cNvPr id="28675" name="AutoShape 4"/>
          <p:cNvSpPr>
            <a:spLocks noChangeAspect="1" noChangeArrowheads="1" noTextEdit="1"/>
          </p:cNvSpPr>
          <p:nvPr/>
        </p:nvSpPr>
        <p:spPr bwMode="auto">
          <a:xfrm>
            <a:off x="1709738" y="300038"/>
            <a:ext cx="2500312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2065338" y="1570038"/>
            <a:ext cx="161925" cy="1651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2135188" y="1604963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000" b="1">
                <a:solidFill>
                  <a:srgbClr val="000000"/>
                </a:solidFill>
                <a:latin typeface="Times New Roman" pitchFamily="18" charset="0"/>
              </a:rPr>
              <a:t>5</a:t>
            </a:r>
            <a:endParaRPr lang="en-US" altLang="fr-FR" sz="1000"/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3300413" y="1225550"/>
            <a:ext cx="160337" cy="1651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3368675" y="1262063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000" b="1">
                <a:solidFill>
                  <a:srgbClr val="000000"/>
                </a:solidFill>
                <a:latin typeface="Times New Roman" pitchFamily="18" charset="0"/>
              </a:rPr>
              <a:t>4</a:t>
            </a:r>
            <a:endParaRPr lang="en-US" altLang="fr-FR" sz="1000"/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2746375" y="800100"/>
            <a:ext cx="160338" cy="1651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2774950" y="815975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000" b="1">
                <a:solidFill>
                  <a:srgbClr val="000000"/>
                </a:solidFill>
                <a:latin typeface="Times New Roman" pitchFamily="18" charset="0"/>
              </a:rPr>
              <a:t>3</a:t>
            </a:r>
            <a:endParaRPr lang="en-US" altLang="fr-FR" sz="1000"/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3395663" y="1570038"/>
            <a:ext cx="160337" cy="1651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3465513" y="1604963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0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fr-FR" sz="1000"/>
          </a:p>
        </p:txBody>
      </p:sp>
      <p:sp>
        <p:nvSpPr>
          <p:cNvPr id="28684" name="Rectangle 13"/>
          <p:cNvSpPr>
            <a:spLocks noChangeArrowheads="1"/>
          </p:cNvSpPr>
          <p:nvPr/>
        </p:nvSpPr>
        <p:spPr bwMode="auto">
          <a:xfrm>
            <a:off x="2049463" y="808038"/>
            <a:ext cx="161925" cy="1651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2095500" y="811213"/>
            <a:ext cx="63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000" b="1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fr-FR" sz="1000"/>
          </a:p>
        </p:txBody>
      </p:sp>
      <p:sp>
        <p:nvSpPr>
          <p:cNvPr id="28686" name="Freeform 15"/>
          <p:cNvSpPr>
            <a:spLocks/>
          </p:cNvSpPr>
          <p:nvPr/>
        </p:nvSpPr>
        <p:spPr bwMode="auto">
          <a:xfrm>
            <a:off x="2208213" y="1658938"/>
            <a:ext cx="1123950" cy="33337"/>
          </a:xfrm>
          <a:custGeom>
            <a:avLst/>
            <a:gdLst>
              <a:gd name="T0" fmla="*/ 2147483647 w 1137"/>
              <a:gd name="T1" fmla="*/ 2147483647 h 33"/>
              <a:gd name="T2" fmla="*/ 2147483647 w 1137"/>
              <a:gd name="T3" fmla="*/ 2147483647 h 33"/>
              <a:gd name="T4" fmla="*/ 0 w 1137"/>
              <a:gd name="T5" fmla="*/ 0 h 33"/>
              <a:gd name="T6" fmla="*/ 0 w 1137"/>
              <a:gd name="T7" fmla="*/ 2147483647 h 33"/>
              <a:gd name="T8" fmla="*/ 2147483647 w 1137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37" h="33">
                <a:moveTo>
                  <a:pt x="1137" y="33"/>
                </a:moveTo>
                <a:lnTo>
                  <a:pt x="1137" y="15"/>
                </a:lnTo>
                <a:lnTo>
                  <a:pt x="0" y="0"/>
                </a:lnTo>
                <a:lnTo>
                  <a:pt x="0" y="18"/>
                </a:lnTo>
                <a:lnTo>
                  <a:pt x="1137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8687" name="Freeform 16"/>
          <p:cNvSpPr>
            <a:spLocks/>
          </p:cNvSpPr>
          <p:nvPr/>
        </p:nvSpPr>
        <p:spPr bwMode="auto">
          <a:xfrm>
            <a:off x="2055813" y="947738"/>
            <a:ext cx="1524000" cy="746125"/>
          </a:xfrm>
          <a:custGeom>
            <a:avLst/>
            <a:gdLst>
              <a:gd name="T0" fmla="*/ 0 w 1541"/>
              <a:gd name="T1" fmla="*/ 0 h 729"/>
              <a:gd name="T2" fmla="*/ 2147483647 w 1541"/>
              <a:gd name="T3" fmla="*/ 2147483647 h 729"/>
              <a:gd name="T4" fmla="*/ 2147483647 w 1541"/>
              <a:gd name="T5" fmla="*/ 2147483647 h 729"/>
              <a:gd name="T6" fmla="*/ 2147483647 w 1541"/>
              <a:gd name="T7" fmla="*/ 2147483647 h 729"/>
              <a:gd name="T8" fmla="*/ 2147483647 w 1541"/>
              <a:gd name="T9" fmla="*/ 2147483647 h 729"/>
              <a:gd name="T10" fmla="*/ 2147483647 w 1541"/>
              <a:gd name="T11" fmla="*/ 2147483647 h 729"/>
              <a:gd name="T12" fmla="*/ 2147483647 w 1541"/>
              <a:gd name="T13" fmla="*/ 2147483647 h 729"/>
              <a:gd name="T14" fmla="*/ 2147483647 w 1541"/>
              <a:gd name="T15" fmla="*/ 2147483647 h 729"/>
              <a:gd name="T16" fmla="*/ 2147483647 w 1541"/>
              <a:gd name="T17" fmla="*/ 2147483647 h 729"/>
              <a:gd name="T18" fmla="*/ 2147483647 w 1541"/>
              <a:gd name="T19" fmla="*/ 2147483647 h 729"/>
              <a:gd name="T20" fmla="*/ 2147483647 w 1541"/>
              <a:gd name="T21" fmla="*/ 2147483647 h 729"/>
              <a:gd name="T22" fmla="*/ 2147483647 w 1541"/>
              <a:gd name="T23" fmla="*/ 2147483647 h 729"/>
              <a:gd name="T24" fmla="*/ 2147483647 w 1541"/>
              <a:gd name="T25" fmla="*/ 2147483647 h 729"/>
              <a:gd name="T26" fmla="*/ 2147483647 w 1541"/>
              <a:gd name="T27" fmla="*/ 2147483647 h 729"/>
              <a:gd name="T28" fmla="*/ 2147483647 w 1541"/>
              <a:gd name="T29" fmla="*/ 2147483647 h 729"/>
              <a:gd name="T30" fmla="*/ 2147483647 w 1541"/>
              <a:gd name="T31" fmla="*/ 2147483647 h 729"/>
              <a:gd name="T32" fmla="*/ 2147483647 w 1541"/>
              <a:gd name="T33" fmla="*/ 2147483647 h 729"/>
              <a:gd name="T34" fmla="*/ 2147483647 w 1541"/>
              <a:gd name="T35" fmla="*/ 2147483647 h 729"/>
              <a:gd name="T36" fmla="*/ 2147483647 w 1541"/>
              <a:gd name="T37" fmla="*/ 2147483647 h 729"/>
              <a:gd name="T38" fmla="*/ 2147483647 w 1541"/>
              <a:gd name="T39" fmla="*/ 2147483647 h 729"/>
              <a:gd name="T40" fmla="*/ 2147483647 w 1541"/>
              <a:gd name="T41" fmla="*/ 2147483647 h 729"/>
              <a:gd name="T42" fmla="*/ 2147483647 w 1541"/>
              <a:gd name="T43" fmla="*/ 2147483647 h 729"/>
              <a:gd name="T44" fmla="*/ 2147483647 w 1541"/>
              <a:gd name="T45" fmla="*/ 2147483647 h 729"/>
              <a:gd name="T46" fmla="*/ 2147483647 w 1541"/>
              <a:gd name="T47" fmla="*/ 2147483647 h 729"/>
              <a:gd name="T48" fmla="*/ 2147483647 w 1541"/>
              <a:gd name="T49" fmla="*/ 2147483647 h 729"/>
              <a:gd name="T50" fmla="*/ 2147483647 w 1541"/>
              <a:gd name="T51" fmla="*/ 2147483647 h 729"/>
              <a:gd name="T52" fmla="*/ 2147483647 w 1541"/>
              <a:gd name="T53" fmla="*/ 2147483647 h 729"/>
              <a:gd name="T54" fmla="*/ 2147483647 w 1541"/>
              <a:gd name="T55" fmla="*/ 2147483647 h 729"/>
              <a:gd name="T56" fmla="*/ 2147483647 w 1541"/>
              <a:gd name="T57" fmla="*/ 2147483647 h 729"/>
              <a:gd name="T58" fmla="*/ 2147483647 w 1541"/>
              <a:gd name="T59" fmla="*/ 2147483647 h 729"/>
              <a:gd name="T60" fmla="*/ 2147483647 w 1541"/>
              <a:gd name="T61" fmla="*/ 2147483647 h 729"/>
              <a:gd name="T62" fmla="*/ 2147483647 w 1541"/>
              <a:gd name="T63" fmla="*/ 2147483647 h 729"/>
              <a:gd name="T64" fmla="*/ 2147483647 w 1541"/>
              <a:gd name="T65" fmla="*/ 2147483647 h 7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41" h="729">
                <a:moveTo>
                  <a:pt x="0" y="0"/>
                </a:moveTo>
                <a:lnTo>
                  <a:pt x="3" y="39"/>
                </a:lnTo>
                <a:lnTo>
                  <a:pt x="10" y="78"/>
                </a:lnTo>
                <a:lnTo>
                  <a:pt x="21" y="116"/>
                </a:lnTo>
                <a:lnTo>
                  <a:pt x="35" y="153"/>
                </a:lnTo>
                <a:lnTo>
                  <a:pt x="53" y="189"/>
                </a:lnTo>
                <a:lnTo>
                  <a:pt x="74" y="225"/>
                </a:lnTo>
                <a:lnTo>
                  <a:pt x="99" y="260"/>
                </a:lnTo>
                <a:lnTo>
                  <a:pt x="127" y="294"/>
                </a:lnTo>
                <a:lnTo>
                  <a:pt x="158" y="327"/>
                </a:lnTo>
                <a:lnTo>
                  <a:pt x="193" y="359"/>
                </a:lnTo>
                <a:lnTo>
                  <a:pt x="230" y="390"/>
                </a:lnTo>
                <a:lnTo>
                  <a:pt x="270" y="420"/>
                </a:lnTo>
                <a:lnTo>
                  <a:pt x="314" y="449"/>
                </a:lnTo>
                <a:lnTo>
                  <a:pt x="359" y="477"/>
                </a:lnTo>
                <a:lnTo>
                  <a:pt x="408" y="503"/>
                </a:lnTo>
                <a:lnTo>
                  <a:pt x="459" y="529"/>
                </a:lnTo>
                <a:lnTo>
                  <a:pt x="512" y="553"/>
                </a:lnTo>
                <a:lnTo>
                  <a:pt x="568" y="575"/>
                </a:lnTo>
                <a:lnTo>
                  <a:pt x="626" y="597"/>
                </a:lnTo>
                <a:lnTo>
                  <a:pt x="686" y="617"/>
                </a:lnTo>
                <a:lnTo>
                  <a:pt x="749" y="635"/>
                </a:lnTo>
                <a:lnTo>
                  <a:pt x="813" y="652"/>
                </a:lnTo>
                <a:lnTo>
                  <a:pt x="879" y="667"/>
                </a:lnTo>
                <a:lnTo>
                  <a:pt x="947" y="681"/>
                </a:lnTo>
                <a:lnTo>
                  <a:pt x="1016" y="693"/>
                </a:lnTo>
                <a:lnTo>
                  <a:pt x="1087" y="704"/>
                </a:lnTo>
                <a:lnTo>
                  <a:pt x="1160" y="712"/>
                </a:lnTo>
                <a:lnTo>
                  <a:pt x="1234" y="719"/>
                </a:lnTo>
                <a:lnTo>
                  <a:pt x="1309" y="724"/>
                </a:lnTo>
                <a:lnTo>
                  <a:pt x="1385" y="728"/>
                </a:lnTo>
                <a:lnTo>
                  <a:pt x="1463" y="729"/>
                </a:lnTo>
                <a:lnTo>
                  <a:pt x="1541" y="72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8688" name="Freeform 17"/>
          <p:cNvSpPr>
            <a:spLocks/>
          </p:cNvSpPr>
          <p:nvPr/>
        </p:nvSpPr>
        <p:spPr bwMode="auto">
          <a:xfrm>
            <a:off x="2293938" y="361950"/>
            <a:ext cx="1524000" cy="746125"/>
          </a:xfrm>
          <a:custGeom>
            <a:avLst/>
            <a:gdLst>
              <a:gd name="T0" fmla="*/ 0 w 1541"/>
              <a:gd name="T1" fmla="*/ 0 h 729"/>
              <a:gd name="T2" fmla="*/ 2147483647 w 1541"/>
              <a:gd name="T3" fmla="*/ 2147483647 h 729"/>
              <a:gd name="T4" fmla="*/ 2147483647 w 1541"/>
              <a:gd name="T5" fmla="*/ 2147483647 h 729"/>
              <a:gd name="T6" fmla="*/ 2147483647 w 1541"/>
              <a:gd name="T7" fmla="*/ 2147483647 h 729"/>
              <a:gd name="T8" fmla="*/ 2147483647 w 1541"/>
              <a:gd name="T9" fmla="*/ 2147483647 h 729"/>
              <a:gd name="T10" fmla="*/ 2147483647 w 1541"/>
              <a:gd name="T11" fmla="*/ 2147483647 h 729"/>
              <a:gd name="T12" fmla="*/ 2147483647 w 1541"/>
              <a:gd name="T13" fmla="*/ 2147483647 h 729"/>
              <a:gd name="T14" fmla="*/ 2147483647 w 1541"/>
              <a:gd name="T15" fmla="*/ 2147483647 h 729"/>
              <a:gd name="T16" fmla="*/ 2147483647 w 1541"/>
              <a:gd name="T17" fmla="*/ 2147483647 h 729"/>
              <a:gd name="T18" fmla="*/ 2147483647 w 1541"/>
              <a:gd name="T19" fmla="*/ 2147483647 h 729"/>
              <a:gd name="T20" fmla="*/ 2147483647 w 1541"/>
              <a:gd name="T21" fmla="*/ 2147483647 h 729"/>
              <a:gd name="T22" fmla="*/ 2147483647 w 1541"/>
              <a:gd name="T23" fmla="*/ 2147483647 h 729"/>
              <a:gd name="T24" fmla="*/ 2147483647 w 1541"/>
              <a:gd name="T25" fmla="*/ 2147483647 h 729"/>
              <a:gd name="T26" fmla="*/ 2147483647 w 1541"/>
              <a:gd name="T27" fmla="*/ 2147483647 h 729"/>
              <a:gd name="T28" fmla="*/ 2147483647 w 1541"/>
              <a:gd name="T29" fmla="*/ 2147483647 h 729"/>
              <a:gd name="T30" fmla="*/ 2147483647 w 1541"/>
              <a:gd name="T31" fmla="*/ 2147483647 h 729"/>
              <a:gd name="T32" fmla="*/ 2147483647 w 1541"/>
              <a:gd name="T33" fmla="*/ 2147483647 h 729"/>
              <a:gd name="T34" fmla="*/ 2147483647 w 1541"/>
              <a:gd name="T35" fmla="*/ 2147483647 h 729"/>
              <a:gd name="T36" fmla="*/ 2147483647 w 1541"/>
              <a:gd name="T37" fmla="*/ 2147483647 h 729"/>
              <a:gd name="T38" fmla="*/ 2147483647 w 1541"/>
              <a:gd name="T39" fmla="*/ 2147483647 h 729"/>
              <a:gd name="T40" fmla="*/ 2147483647 w 1541"/>
              <a:gd name="T41" fmla="*/ 2147483647 h 729"/>
              <a:gd name="T42" fmla="*/ 2147483647 w 1541"/>
              <a:gd name="T43" fmla="*/ 2147483647 h 729"/>
              <a:gd name="T44" fmla="*/ 2147483647 w 1541"/>
              <a:gd name="T45" fmla="*/ 2147483647 h 729"/>
              <a:gd name="T46" fmla="*/ 2147483647 w 1541"/>
              <a:gd name="T47" fmla="*/ 2147483647 h 729"/>
              <a:gd name="T48" fmla="*/ 2147483647 w 1541"/>
              <a:gd name="T49" fmla="*/ 2147483647 h 729"/>
              <a:gd name="T50" fmla="*/ 2147483647 w 1541"/>
              <a:gd name="T51" fmla="*/ 2147483647 h 729"/>
              <a:gd name="T52" fmla="*/ 2147483647 w 1541"/>
              <a:gd name="T53" fmla="*/ 2147483647 h 729"/>
              <a:gd name="T54" fmla="*/ 2147483647 w 1541"/>
              <a:gd name="T55" fmla="*/ 2147483647 h 729"/>
              <a:gd name="T56" fmla="*/ 2147483647 w 1541"/>
              <a:gd name="T57" fmla="*/ 2147483647 h 729"/>
              <a:gd name="T58" fmla="*/ 2147483647 w 1541"/>
              <a:gd name="T59" fmla="*/ 2147483647 h 729"/>
              <a:gd name="T60" fmla="*/ 2147483647 w 1541"/>
              <a:gd name="T61" fmla="*/ 2147483647 h 729"/>
              <a:gd name="T62" fmla="*/ 2147483647 w 1541"/>
              <a:gd name="T63" fmla="*/ 2147483647 h 729"/>
              <a:gd name="T64" fmla="*/ 2147483647 w 1541"/>
              <a:gd name="T65" fmla="*/ 2147483647 h 7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41" h="729">
                <a:moveTo>
                  <a:pt x="0" y="0"/>
                </a:moveTo>
                <a:lnTo>
                  <a:pt x="3" y="39"/>
                </a:lnTo>
                <a:lnTo>
                  <a:pt x="10" y="78"/>
                </a:lnTo>
                <a:lnTo>
                  <a:pt x="21" y="116"/>
                </a:lnTo>
                <a:lnTo>
                  <a:pt x="35" y="153"/>
                </a:lnTo>
                <a:lnTo>
                  <a:pt x="53" y="189"/>
                </a:lnTo>
                <a:lnTo>
                  <a:pt x="74" y="225"/>
                </a:lnTo>
                <a:lnTo>
                  <a:pt x="99" y="260"/>
                </a:lnTo>
                <a:lnTo>
                  <a:pt x="127" y="294"/>
                </a:lnTo>
                <a:lnTo>
                  <a:pt x="158" y="327"/>
                </a:lnTo>
                <a:lnTo>
                  <a:pt x="193" y="359"/>
                </a:lnTo>
                <a:lnTo>
                  <a:pt x="230" y="390"/>
                </a:lnTo>
                <a:lnTo>
                  <a:pt x="270" y="420"/>
                </a:lnTo>
                <a:lnTo>
                  <a:pt x="314" y="449"/>
                </a:lnTo>
                <a:lnTo>
                  <a:pt x="359" y="477"/>
                </a:lnTo>
                <a:lnTo>
                  <a:pt x="408" y="503"/>
                </a:lnTo>
                <a:lnTo>
                  <a:pt x="459" y="529"/>
                </a:lnTo>
                <a:lnTo>
                  <a:pt x="512" y="553"/>
                </a:lnTo>
                <a:lnTo>
                  <a:pt x="568" y="575"/>
                </a:lnTo>
                <a:lnTo>
                  <a:pt x="626" y="597"/>
                </a:lnTo>
                <a:lnTo>
                  <a:pt x="686" y="617"/>
                </a:lnTo>
                <a:lnTo>
                  <a:pt x="749" y="635"/>
                </a:lnTo>
                <a:lnTo>
                  <a:pt x="813" y="652"/>
                </a:lnTo>
                <a:lnTo>
                  <a:pt x="879" y="667"/>
                </a:lnTo>
                <a:lnTo>
                  <a:pt x="947" y="681"/>
                </a:lnTo>
                <a:lnTo>
                  <a:pt x="1016" y="693"/>
                </a:lnTo>
                <a:lnTo>
                  <a:pt x="1087" y="704"/>
                </a:lnTo>
                <a:lnTo>
                  <a:pt x="1160" y="712"/>
                </a:lnTo>
                <a:lnTo>
                  <a:pt x="1234" y="719"/>
                </a:lnTo>
                <a:lnTo>
                  <a:pt x="1309" y="724"/>
                </a:lnTo>
                <a:lnTo>
                  <a:pt x="1385" y="728"/>
                </a:lnTo>
                <a:lnTo>
                  <a:pt x="1463" y="729"/>
                </a:lnTo>
                <a:lnTo>
                  <a:pt x="1541" y="72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1924050" y="390525"/>
            <a:ext cx="0" cy="1423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8690" name="Line 19"/>
          <p:cNvSpPr>
            <a:spLocks noChangeShapeType="1"/>
          </p:cNvSpPr>
          <p:nvPr/>
        </p:nvSpPr>
        <p:spPr bwMode="auto">
          <a:xfrm>
            <a:off x="1876425" y="1766888"/>
            <a:ext cx="2041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grpSp>
        <p:nvGrpSpPr>
          <p:cNvPr id="28691" name="Group 20"/>
          <p:cNvGrpSpPr>
            <a:grpSpLocks/>
          </p:cNvGrpSpPr>
          <p:nvPr/>
        </p:nvGrpSpPr>
        <p:grpSpPr bwMode="auto">
          <a:xfrm>
            <a:off x="2166938" y="835025"/>
            <a:ext cx="563562" cy="95250"/>
            <a:chOff x="541" y="622"/>
            <a:chExt cx="570" cy="93"/>
          </a:xfrm>
        </p:grpSpPr>
        <p:sp>
          <p:nvSpPr>
            <p:cNvPr id="28786" name="Rectangle 21"/>
            <p:cNvSpPr>
              <a:spLocks noChangeArrowheads="1"/>
            </p:cNvSpPr>
            <p:nvPr/>
          </p:nvSpPr>
          <p:spPr bwMode="auto">
            <a:xfrm>
              <a:off x="583" y="659"/>
              <a:ext cx="438" cy="1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28787" name="Oval 22"/>
            <p:cNvSpPr>
              <a:spLocks noChangeArrowheads="1"/>
            </p:cNvSpPr>
            <p:nvPr/>
          </p:nvSpPr>
          <p:spPr bwMode="auto">
            <a:xfrm>
              <a:off x="541" y="626"/>
              <a:ext cx="87" cy="8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28788" name="Freeform 23"/>
            <p:cNvSpPr>
              <a:spLocks/>
            </p:cNvSpPr>
            <p:nvPr/>
          </p:nvSpPr>
          <p:spPr bwMode="auto">
            <a:xfrm>
              <a:off x="1019" y="622"/>
              <a:ext cx="92" cy="93"/>
            </a:xfrm>
            <a:custGeom>
              <a:avLst/>
              <a:gdLst>
                <a:gd name="T0" fmla="*/ 0 w 92"/>
                <a:gd name="T1" fmla="*/ 93 h 93"/>
                <a:gd name="T2" fmla="*/ 92 w 92"/>
                <a:gd name="T3" fmla="*/ 46 h 93"/>
                <a:gd name="T4" fmla="*/ 0 w 92"/>
                <a:gd name="T5" fmla="*/ 0 h 93"/>
                <a:gd name="T6" fmla="*/ 0 w 92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93">
                  <a:moveTo>
                    <a:pt x="0" y="93"/>
                  </a:moveTo>
                  <a:lnTo>
                    <a:pt x="92" y="46"/>
                  </a:lnTo>
                  <a:lnTo>
                    <a:pt x="0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8692" name="Group 24"/>
          <p:cNvGrpSpPr>
            <a:grpSpLocks/>
          </p:cNvGrpSpPr>
          <p:nvPr/>
        </p:nvGrpSpPr>
        <p:grpSpPr bwMode="auto">
          <a:xfrm>
            <a:off x="3298825" y="1392238"/>
            <a:ext cx="92075" cy="287337"/>
            <a:chOff x="1685" y="1166"/>
            <a:chExt cx="93" cy="282"/>
          </a:xfrm>
        </p:grpSpPr>
        <p:sp>
          <p:nvSpPr>
            <p:cNvPr id="28783" name="Rectangle 25"/>
            <p:cNvSpPr>
              <a:spLocks noChangeArrowheads="1"/>
            </p:cNvSpPr>
            <p:nvPr/>
          </p:nvSpPr>
          <p:spPr bwMode="auto">
            <a:xfrm>
              <a:off x="1722" y="1208"/>
              <a:ext cx="18" cy="15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28784" name="Oval 26"/>
            <p:cNvSpPr>
              <a:spLocks noChangeArrowheads="1"/>
            </p:cNvSpPr>
            <p:nvPr/>
          </p:nvSpPr>
          <p:spPr bwMode="auto">
            <a:xfrm>
              <a:off x="1689" y="1166"/>
              <a:ext cx="87" cy="87"/>
            </a:xfrm>
            <a:prstGeom prst="ellipse">
              <a:avLst/>
            </a:pr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28785" name="Freeform 27"/>
            <p:cNvSpPr>
              <a:spLocks/>
            </p:cNvSpPr>
            <p:nvPr/>
          </p:nvSpPr>
          <p:spPr bwMode="auto">
            <a:xfrm>
              <a:off x="1685" y="1356"/>
              <a:ext cx="93" cy="92"/>
            </a:xfrm>
            <a:custGeom>
              <a:avLst/>
              <a:gdLst>
                <a:gd name="T0" fmla="*/ 0 w 93"/>
                <a:gd name="T1" fmla="*/ 0 h 92"/>
                <a:gd name="T2" fmla="*/ 46 w 93"/>
                <a:gd name="T3" fmla="*/ 92 h 92"/>
                <a:gd name="T4" fmla="*/ 93 w 93"/>
                <a:gd name="T5" fmla="*/ 0 h 92"/>
                <a:gd name="T6" fmla="*/ 0 w 93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3" h="92">
                  <a:moveTo>
                    <a:pt x="0" y="0"/>
                  </a:moveTo>
                  <a:lnTo>
                    <a:pt x="46" y="92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8693" name="Group 28"/>
          <p:cNvGrpSpPr>
            <a:grpSpLocks/>
          </p:cNvGrpSpPr>
          <p:nvPr/>
        </p:nvGrpSpPr>
        <p:grpSpPr bwMode="auto">
          <a:xfrm>
            <a:off x="2689225" y="839788"/>
            <a:ext cx="677863" cy="592137"/>
            <a:chOff x="1069" y="626"/>
            <a:chExt cx="686" cy="579"/>
          </a:xfrm>
        </p:grpSpPr>
        <p:sp>
          <p:nvSpPr>
            <p:cNvPr id="28780" name="Freeform 29"/>
            <p:cNvSpPr>
              <a:spLocks/>
            </p:cNvSpPr>
            <p:nvPr/>
          </p:nvSpPr>
          <p:spPr bwMode="auto">
            <a:xfrm>
              <a:off x="1103" y="664"/>
              <a:ext cx="569" cy="506"/>
            </a:xfrm>
            <a:custGeom>
              <a:avLst/>
              <a:gdLst>
                <a:gd name="T0" fmla="*/ 16 w 569"/>
                <a:gd name="T1" fmla="*/ 0 h 506"/>
                <a:gd name="T2" fmla="*/ 0 w 569"/>
                <a:gd name="T3" fmla="*/ 8 h 506"/>
                <a:gd name="T4" fmla="*/ 22 w 569"/>
                <a:gd name="T5" fmla="*/ 53 h 506"/>
                <a:gd name="T6" fmla="*/ 45 w 569"/>
                <a:gd name="T7" fmla="*/ 98 h 506"/>
                <a:gd name="T8" fmla="*/ 68 w 569"/>
                <a:gd name="T9" fmla="*/ 142 h 506"/>
                <a:gd name="T10" fmla="*/ 94 w 569"/>
                <a:gd name="T11" fmla="*/ 185 h 506"/>
                <a:gd name="T12" fmla="*/ 122 w 569"/>
                <a:gd name="T13" fmla="*/ 226 h 506"/>
                <a:gd name="T14" fmla="*/ 124 w 569"/>
                <a:gd name="T15" fmla="*/ 229 h 506"/>
                <a:gd name="T16" fmla="*/ 155 w 569"/>
                <a:gd name="T17" fmla="*/ 269 h 506"/>
                <a:gd name="T18" fmla="*/ 189 w 569"/>
                <a:gd name="T19" fmla="*/ 306 h 506"/>
                <a:gd name="T20" fmla="*/ 207 w 569"/>
                <a:gd name="T21" fmla="*/ 324 h 506"/>
                <a:gd name="T22" fmla="*/ 228 w 569"/>
                <a:gd name="T23" fmla="*/ 341 h 506"/>
                <a:gd name="T24" fmla="*/ 242 w 569"/>
                <a:gd name="T25" fmla="*/ 352 h 506"/>
                <a:gd name="T26" fmla="*/ 259 w 569"/>
                <a:gd name="T27" fmla="*/ 364 h 506"/>
                <a:gd name="T28" fmla="*/ 262 w 569"/>
                <a:gd name="T29" fmla="*/ 366 h 506"/>
                <a:gd name="T30" fmla="*/ 281 w 569"/>
                <a:gd name="T31" fmla="*/ 378 h 506"/>
                <a:gd name="T32" fmla="*/ 300 w 569"/>
                <a:gd name="T33" fmla="*/ 389 h 506"/>
                <a:gd name="T34" fmla="*/ 342 w 569"/>
                <a:gd name="T35" fmla="*/ 412 h 506"/>
                <a:gd name="T36" fmla="*/ 387 w 569"/>
                <a:gd name="T37" fmla="*/ 433 h 506"/>
                <a:gd name="T38" fmla="*/ 432 w 569"/>
                <a:gd name="T39" fmla="*/ 453 h 506"/>
                <a:gd name="T40" fmla="*/ 478 w 569"/>
                <a:gd name="T41" fmla="*/ 472 h 506"/>
                <a:gd name="T42" fmla="*/ 521 w 569"/>
                <a:gd name="T43" fmla="*/ 490 h 506"/>
                <a:gd name="T44" fmla="*/ 542 w 569"/>
                <a:gd name="T45" fmla="*/ 498 h 506"/>
                <a:gd name="T46" fmla="*/ 562 w 569"/>
                <a:gd name="T47" fmla="*/ 506 h 506"/>
                <a:gd name="T48" fmla="*/ 569 w 569"/>
                <a:gd name="T49" fmla="*/ 489 h 506"/>
                <a:gd name="T50" fmla="*/ 549 w 569"/>
                <a:gd name="T51" fmla="*/ 481 h 506"/>
                <a:gd name="T52" fmla="*/ 528 w 569"/>
                <a:gd name="T53" fmla="*/ 473 h 506"/>
                <a:gd name="T54" fmla="*/ 485 w 569"/>
                <a:gd name="T55" fmla="*/ 455 h 506"/>
                <a:gd name="T56" fmla="*/ 439 w 569"/>
                <a:gd name="T57" fmla="*/ 436 h 506"/>
                <a:gd name="T58" fmla="*/ 394 w 569"/>
                <a:gd name="T59" fmla="*/ 416 h 506"/>
                <a:gd name="T60" fmla="*/ 349 w 569"/>
                <a:gd name="T61" fmla="*/ 395 h 506"/>
                <a:gd name="T62" fmla="*/ 307 w 569"/>
                <a:gd name="T63" fmla="*/ 372 h 506"/>
                <a:gd name="T64" fmla="*/ 288 w 569"/>
                <a:gd name="T65" fmla="*/ 361 h 506"/>
                <a:gd name="T66" fmla="*/ 269 w 569"/>
                <a:gd name="T67" fmla="*/ 349 h 506"/>
                <a:gd name="T68" fmla="*/ 266 w 569"/>
                <a:gd name="T69" fmla="*/ 358 h 506"/>
                <a:gd name="T70" fmla="*/ 272 w 569"/>
                <a:gd name="T71" fmla="*/ 351 h 506"/>
                <a:gd name="T72" fmla="*/ 255 w 569"/>
                <a:gd name="T73" fmla="*/ 339 h 506"/>
                <a:gd name="T74" fmla="*/ 239 w 569"/>
                <a:gd name="T75" fmla="*/ 327 h 506"/>
                <a:gd name="T76" fmla="*/ 220 w 569"/>
                <a:gd name="T77" fmla="*/ 311 h 506"/>
                <a:gd name="T78" fmla="*/ 202 w 569"/>
                <a:gd name="T79" fmla="*/ 293 h 506"/>
                <a:gd name="T80" fmla="*/ 168 w 569"/>
                <a:gd name="T81" fmla="*/ 256 h 506"/>
                <a:gd name="T82" fmla="*/ 137 w 569"/>
                <a:gd name="T83" fmla="*/ 216 h 506"/>
                <a:gd name="T84" fmla="*/ 130 w 569"/>
                <a:gd name="T85" fmla="*/ 223 h 506"/>
                <a:gd name="T86" fmla="*/ 139 w 569"/>
                <a:gd name="T87" fmla="*/ 219 h 506"/>
                <a:gd name="T88" fmla="*/ 111 w 569"/>
                <a:gd name="T89" fmla="*/ 178 h 506"/>
                <a:gd name="T90" fmla="*/ 85 w 569"/>
                <a:gd name="T91" fmla="*/ 135 h 506"/>
                <a:gd name="T92" fmla="*/ 62 w 569"/>
                <a:gd name="T93" fmla="*/ 91 h 506"/>
                <a:gd name="T94" fmla="*/ 39 w 569"/>
                <a:gd name="T95" fmla="*/ 46 h 506"/>
                <a:gd name="T96" fmla="*/ 16 w 569"/>
                <a:gd name="T97" fmla="*/ 0 h 5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69" h="506">
                  <a:moveTo>
                    <a:pt x="16" y="0"/>
                  </a:moveTo>
                  <a:lnTo>
                    <a:pt x="0" y="8"/>
                  </a:lnTo>
                  <a:lnTo>
                    <a:pt x="22" y="53"/>
                  </a:lnTo>
                  <a:lnTo>
                    <a:pt x="45" y="98"/>
                  </a:lnTo>
                  <a:lnTo>
                    <a:pt x="68" y="142"/>
                  </a:lnTo>
                  <a:lnTo>
                    <a:pt x="94" y="185"/>
                  </a:lnTo>
                  <a:lnTo>
                    <a:pt x="122" y="226"/>
                  </a:lnTo>
                  <a:lnTo>
                    <a:pt x="124" y="229"/>
                  </a:lnTo>
                  <a:lnTo>
                    <a:pt x="155" y="269"/>
                  </a:lnTo>
                  <a:lnTo>
                    <a:pt x="189" y="306"/>
                  </a:lnTo>
                  <a:lnTo>
                    <a:pt x="207" y="324"/>
                  </a:lnTo>
                  <a:lnTo>
                    <a:pt x="228" y="341"/>
                  </a:lnTo>
                  <a:lnTo>
                    <a:pt x="242" y="352"/>
                  </a:lnTo>
                  <a:lnTo>
                    <a:pt x="259" y="364"/>
                  </a:lnTo>
                  <a:lnTo>
                    <a:pt x="262" y="366"/>
                  </a:lnTo>
                  <a:lnTo>
                    <a:pt x="281" y="378"/>
                  </a:lnTo>
                  <a:lnTo>
                    <a:pt x="300" y="389"/>
                  </a:lnTo>
                  <a:lnTo>
                    <a:pt x="342" y="412"/>
                  </a:lnTo>
                  <a:lnTo>
                    <a:pt x="387" y="433"/>
                  </a:lnTo>
                  <a:lnTo>
                    <a:pt x="432" y="453"/>
                  </a:lnTo>
                  <a:lnTo>
                    <a:pt x="478" y="472"/>
                  </a:lnTo>
                  <a:lnTo>
                    <a:pt x="521" y="490"/>
                  </a:lnTo>
                  <a:lnTo>
                    <a:pt x="542" y="498"/>
                  </a:lnTo>
                  <a:lnTo>
                    <a:pt x="562" y="506"/>
                  </a:lnTo>
                  <a:lnTo>
                    <a:pt x="569" y="489"/>
                  </a:lnTo>
                  <a:lnTo>
                    <a:pt x="549" y="481"/>
                  </a:lnTo>
                  <a:lnTo>
                    <a:pt x="528" y="473"/>
                  </a:lnTo>
                  <a:lnTo>
                    <a:pt x="485" y="455"/>
                  </a:lnTo>
                  <a:lnTo>
                    <a:pt x="439" y="436"/>
                  </a:lnTo>
                  <a:lnTo>
                    <a:pt x="394" y="416"/>
                  </a:lnTo>
                  <a:lnTo>
                    <a:pt x="349" y="395"/>
                  </a:lnTo>
                  <a:lnTo>
                    <a:pt x="307" y="372"/>
                  </a:lnTo>
                  <a:lnTo>
                    <a:pt x="288" y="361"/>
                  </a:lnTo>
                  <a:lnTo>
                    <a:pt x="269" y="349"/>
                  </a:lnTo>
                  <a:lnTo>
                    <a:pt x="266" y="358"/>
                  </a:lnTo>
                  <a:lnTo>
                    <a:pt x="272" y="351"/>
                  </a:lnTo>
                  <a:lnTo>
                    <a:pt x="255" y="339"/>
                  </a:lnTo>
                  <a:lnTo>
                    <a:pt x="239" y="327"/>
                  </a:lnTo>
                  <a:lnTo>
                    <a:pt x="220" y="311"/>
                  </a:lnTo>
                  <a:lnTo>
                    <a:pt x="202" y="293"/>
                  </a:lnTo>
                  <a:lnTo>
                    <a:pt x="168" y="256"/>
                  </a:lnTo>
                  <a:lnTo>
                    <a:pt x="137" y="216"/>
                  </a:lnTo>
                  <a:lnTo>
                    <a:pt x="130" y="223"/>
                  </a:lnTo>
                  <a:lnTo>
                    <a:pt x="139" y="219"/>
                  </a:lnTo>
                  <a:lnTo>
                    <a:pt x="111" y="178"/>
                  </a:lnTo>
                  <a:lnTo>
                    <a:pt x="85" y="135"/>
                  </a:lnTo>
                  <a:lnTo>
                    <a:pt x="62" y="91"/>
                  </a:lnTo>
                  <a:lnTo>
                    <a:pt x="39" y="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81" name="Oval 30"/>
            <p:cNvSpPr>
              <a:spLocks noChangeArrowheads="1"/>
            </p:cNvSpPr>
            <p:nvPr/>
          </p:nvSpPr>
          <p:spPr bwMode="auto">
            <a:xfrm>
              <a:off x="1069" y="626"/>
              <a:ext cx="87" cy="87"/>
            </a:xfrm>
            <a:prstGeom prst="ellipse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28782" name="Freeform 31"/>
            <p:cNvSpPr>
              <a:spLocks/>
            </p:cNvSpPr>
            <p:nvPr/>
          </p:nvSpPr>
          <p:spPr bwMode="auto">
            <a:xfrm>
              <a:off x="1652" y="1118"/>
              <a:ext cx="103" cy="87"/>
            </a:xfrm>
            <a:custGeom>
              <a:avLst/>
              <a:gdLst>
                <a:gd name="T0" fmla="*/ 0 w 103"/>
                <a:gd name="T1" fmla="*/ 87 h 87"/>
                <a:gd name="T2" fmla="*/ 103 w 103"/>
                <a:gd name="T3" fmla="*/ 78 h 87"/>
                <a:gd name="T4" fmla="*/ 35 w 103"/>
                <a:gd name="T5" fmla="*/ 0 h 87"/>
                <a:gd name="T6" fmla="*/ 0 w 103"/>
                <a:gd name="T7" fmla="*/ 87 h 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87">
                  <a:moveTo>
                    <a:pt x="0" y="87"/>
                  </a:moveTo>
                  <a:lnTo>
                    <a:pt x="103" y="78"/>
                  </a:lnTo>
                  <a:lnTo>
                    <a:pt x="35" y="0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8694" name="Group 32"/>
          <p:cNvGrpSpPr>
            <a:grpSpLocks/>
          </p:cNvGrpSpPr>
          <p:nvPr/>
        </p:nvGrpSpPr>
        <p:grpSpPr bwMode="auto">
          <a:xfrm>
            <a:off x="2419350" y="739775"/>
            <a:ext cx="61913" cy="298450"/>
            <a:chOff x="796" y="529"/>
            <a:chExt cx="63" cy="291"/>
          </a:xfrm>
        </p:grpSpPr>
        <p:sp>
          <p:nvSpPr>
            <p:cNvPr id="28760" name="Freeform 33"/>
            <p:cNvSpPr>
              <a:spLocks/>
            </p:cNvSpPr>
            <p:nvPr/>
          </p:nvSpPr>
          <p:spPr bwMode="auto">
            <a:xfrm>
              <a:off x="824" y="529"/>
              <a:ext cx="6" cy="6"/>
            </a:xfrm>
            <a:custGeom>
              <a:avLst/>
              <a:gdLst>
                <a:gd name="T0" fmla="*/ 6 w 6"/>
                <a:gd name="T1" fmla="*/ 4 h 6"/>
                <a:gd name="T2" fmla="*/ 6 w 6"/>
                <a:gd name="T3" fmla="*/ 3 h 6"/>
                <a:gd name="T4" fmla="*/ 5 w 6"/>
                <a:gd name="T5" fmla="*/ 2 h 6"/>
                <a:gd name="T6" fmla="*/ 4 w 6"/>
                <a:gd name="T7" fmla="*/ 1 h 6"/>
                <a:gd name="T8" fmla="*/ 3 w 6"/>
                <a:gd name="T9" fmla="*/ 0 h 6"/>
                <a:gd name="T10" fmla="*/ 3 w 6"/>
                <a:gd name="T11" fmla="*/ 0 h 6"/>
                <a:gd name="T12" fmla="*/ 2 w 6"/>
                <a:gd name="T13" fmla="*/ 1 h 6"/>
                <a:gd name="T14" fmla="*/ 1 w 6"/>
                <a:gd name="T15" fmla="*/ 2 h 6"/>
                <a:gd name="T16" fmla="*/ 0 w 6"/>
                <a:gd name="T17" fmla="*/ 3 h 6"/>
                <a:gd name="T18" fmla="*/ 0 w 6"/>
                <a:gd name="T19" fmla="*/ 3 h 6"/>
                <a:gd name="T20" fmla="*/ 0 w 6"/>
                <a:gd name="T21" fmla="*/ 3 h 6"/>
                <a:gd name="T22" fmla="*/ 1 w 6"/>
                <a:gd name="T23" fmla="*/ 4 h 6"/>
                <a:gd name="T24" fmla="*/ 2 w 6"/>
                <a:gd name="T25" fmla="*/ 5 h 6"/>
                <a:gd name="T26" fmla="*/ 3 w 6"/>
                <a:gd name="T27" fmla="*/ 6 h 6"/>
                <a:gd name="T28" fmla="*/ 3 w 6"/>
                <a:gd name="T29" fmla="*/ 6 h 6"/>
                <a:gd name="T30" fmla="*/ 4 w 6"/>
                <a:gd name="T31" fmla="*/ 5 h 6"/>
                <a:gd name="T32" fmla="*/ 5 w 6"/>
                <a:gd name="T33" fmla="*/ 4 h 6"/>
                <a:gd name="T34" fmla="*/ 6 w 6"/>
                <a:gd name="T35" fmla="*/ 4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61" name="Freeform 34"/>
            <p:cNvSpPr>
              <a:spLocks/>
            </p:cNvSpPr>
            <p:nvPr/>
          </p:nvSpPr>
          <p:spPr bwMode="auto">
            <a:xfrm>
              <a:off x="824" y="541"/>
              <a:ext cx="6" cy="6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6 w 6"/>
                <a:gd name="T5" fmla="*/ 1 h 6"/>
                <a:gd name="T6" fmla="*/ 5 w 6"/>
                <a:gd name="T7" fmla="*/ 0 h 6"/>
                <a:gd name="T8" fmla="*/ 4 w 6"/>
                <a:gd name="T9" fmla="*/ 0 h 6"/>
                <a:gd name="T10" fmla="*/ 3 w 6"/>
                <a:gd name="T11" fmla="*/ 0 h 6"/>
                <a:gd name="T12" fmla="*/ 2 w 6"/>
                <a:gd name="T13" fmla="*/ 0 h 6"/>
                <a:gd name="T14" fmla="*/ 1 w 6"/>
                <a:gd name="T15" fmla="*/ 1 h 6"/>
                <a:gd name="T16" fmla="*/ 0 w 6"/>
                <a:gd name="T17" fmla="*/ 2 h 6"/>
                <a:gd name="T18" fmla="*/ 0 w 6"/>
                <a:gd name="T19" fmla="*/ 3 h 6"/>
                <a:gd name="T20" fmla="*/ 0 w 6"/>
                <a:gd name="T21" fmla="*/ 3 h 6"/>
                <a:gd name="T22" fmla="*/ 1 w 6"/>
                <a:gd name="T23" fmla="*/ 4 h 6"/>
                <a:gd name="T24" fmla="*/ 2 w 6"/>
                <a:gd name="T25" fmla="*/ 5 h 6"/>
                <a:gd name="T26" fmla="*/ 3 w 6"/>
                <a:gd name="T27" fmla="*/ 6 h 6"/>
                <a:gd name="T28" fmla="*/ 3 w 6"/>
                <a:gd name="T29" fmla="*/ 6 h 6"/>
                <a:gd name="T30" fmla="*/ 4 w 6"/>
                <a:gd name="T31" fmla="*/ 5 h 6"/>
                <a:gd name="T32" fmla="*/ 5 w 6"/>
                <a:gd name="T33" fmla="*/ 4 h 6"/>
                <a:gd name="T34" fmla="*/ 6 w 6"/>
                <a:gd name="T35" fmla="*/ 4 h 6"/>
                <a:gd name="T36" fmla="*/ 6 w 6"/>
                <a:gd name="T37" fmla="*/ 3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62" name="Freeform 35"/>
            <p:cNvSpPr>
              <a:spLocks/>
            </p:cNvSpPr>
            <p:nvPr/>
          </p:nvSpPr>
          <p:spPr bwMode="auto">
            <a:xfrm>
              <a:off x="824" y="553"/>
              <a:ext cx="6" cy="6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6 w 6"/>
                <a:gd name="T5" fmla="*/ 1 h 6"/>
                <a:gd name="T6" fmla="*/ 5 w 6"/>
                <a:gd name="T7" fmla="*/ 0 h 6"/>
                <a:gd name="T8" fmla="*/ 4 w 6"/>
                <a:gd name="T9" fmla="*/ 0 h 6"/>
                <a:gd name="T10" fmla="*/ 3 w 6"/>
                <a:gd name="T11" fmla="*/ 0 h 6"/>
                <a:gd name="T12" fmla="*/ 2 w 6"/>
                <a:gd name="T13" fmla="*/ 0 h 6"/>
                <a:gd name="T14" fmla="*/ 1 w 6"/>
                <a:gd name="T15" fmla="*/ 1 h 6"/>
                <a:gd name="T16" fmla="*/ 0 w 6"/>
                <a:gd name="T17" fmla="*/ 2 h 6"/>
                <a:gd name="T18" fmla="*/ 0 w 6"/>
                <a:gd name="T19" fmla="*/ 3 h 6"/>
                <a:gd name="T20" fmla="*/ 0 w 6"/>
                <a:gd name="T21" fmla="*/ 3 h 6"/>
                <a:gd name="T22" fmla="*/ 1 w 6"/>
                <a:gd name="T23" fmla="*/ 4 h 6"/>
                <a:gd name="T24" fmla="*/ 2 w 6"/>
                <a:gd name="T25" fmla="*/ 5 h 6"/>
                <a:gd name="T26" fmla="*/ 3 w 6"/>
                <a:gd name="T27" fmla="*/ 6 h 6"/>
                <a:gd name="T28" fmla="*/ 3 w 6"/>
                <a:gd name="T29" fmla="*/ 6 h 6"/>
                <a:gd name="T30" fmla="*/ 4 w 6"/>
                <a:gd name="T31" fmla="*/ 5 h 6"/>
                <a:gd name="T32" fmla="*/ 5 w 6"/>
                <a:gd name="T33" fmla="*/ 4 h 6"/>
                <a:gd name="T34" fmla="*/ 6 w 6"/>
                <a:gd name="T35" fmla="*/ 4 h 6"/>
                <a:gd name="T36" fmla="*/ 6 w 6"/>
                <a:gd name="T37" fmla="*/ 3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63" name="Freeform 36"/>
            <p:cNvSpPr>
              <a:spLocks/>
            </p:cNvSpPr>
            <p:nvPr/>
          </p:nvSpPr>
          <p:spPr bwMode="auto">
            <a:xfrm>
              <a:off x="824" y="565"/>
              <a:ext cx="6" cy="6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6 w 6"/>
                <a:gd name="T5" fmla="*/ 1 h 6"/>
                <a:gd name="T6" fmla="*/ 5 w 6"/>
                <a:gd name="T7" fmla="*/ 0 h 6"/>
                <a:gd name="T8" fmla="*/ 4 w 6"/>
                <a:gd name="T9" fmla="*/ 0 h 6"/>
                <a:gd name="T10" fmla="*/ 3 w 6"/>
                <a:gd name="T11" fmla="*/ 0 h 6"/>
                <a:gd name="T12" fmla="*/ 2 w 6"/>
                <a:gd name="T13" fmla="*/ 0 h 6"/>
                <a:gd name="T14" fmla="*/ 1 w 6"/>
                <a:gd name="T15" fmla="*/ 1 h 6"/>
                <a:gd name="T16" fmla="*/ 0 w 6"/>
                <a:gd name="T17" fmla="*/ 2 h 6"/>
                <a:gd name="T18" fmla="*/ 0 w 6"/>
                <a:gd name="T19" fmla="*/ 3 h 6"/>
                <a:gd name="T20" fmla="*/ 0 w 6"/>
                <a:gd name="T21" fmla="*/ 3 h 6"/>
                <a:gd name="T22" fmla="*/ 1 w 6"/>
                <a:gd name="T23" fmla="*/ 4 h 6"/>
                <a:gd name="T24" fmla="*/ 2 w 6"/>
                <a:gd name="T25" fmla="*/ 5 h 6"/>
                <a:gd name="T26" fmla="*/ 3 w 6"/>
                <a:gd name="T27" fmla="*/ 6 h 6"/>
                <a:gd name="T28" fmla="*/ 3 w 6"/>
                <a:gd name="T29" fmla="*/ 6 h 6"/>
                <a:gd name="T30" fmla="*/ 4 w 6"/>
                <a:gd name="T31" fmla="*/ 5 h 6"/>
                <a:gd name="T32" fmla="*/ 5 w 6"/>
                <a:gd name="T33" fmla="*/ 4 h 6"/>
                <a:gd name="T34" fmla="*/ 6 w 6"/>
                <a:gd name="T35" fmla="*/ 4 h 6"/>
                <a:gd name="T36" fmla="*/ 6 w 6"/>
                <a:gd name="T37" fmla="*/ 3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64" name="Freeform 37"/>
            <p:cNvSpPr>
              <a:spLocks/>
            </p:cNvSpPr>
            <p:nvPr/>
          </p:nvSpPr>
          <p:spPr bwMode="auto">
            <a:xfrm>
              <a:off x="824" y="577"/>
              <a:ext cx="6" cy="6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6 w 6"/>
                <a:gd name="T5" fmla="*/ 1 h 6"/>
                <a:gd name="T6" fmla="*/ 5 w 6"/>
                <a:gd name="T7" fmla="*/ 0 h 6"/>
                <a:gd name="T8" fmla="*/ 4 w 6"/>
                <a:gd name="T9" fmla="*/ 0 h 6"/>
                <a:gd name="T10" fmla="*/ 3 w 6"/>
                <a:gd name="T11" fmla="*/ 0 h 6"/>
                <a:gd name="T12" fmla="*/ 2 w 6"/>
                <a:gd name="T13" fmla="*/ 0 h 6"/>
                <a:gd name="T14" fmla="*/ 1 w 6"/>
                <a:gd name="T15" fmla="*/ 1 h 6"/>
                <a:gd name="T16" fmla="*/ 0 w 6"/>
                <a:gd name="T17" fmla="*/ 2 h 6"/>
                <a:gd name="T18" fmla="*/ 0 w 6"/>
                <a:gd name="T19" fmla="*/ 3 h 6"/>
                <a:gd name="T20" fmla="*/ 0 w 6"/>
                <a:gd name="T21" fmla="*/ 3 h 6"/>
                <a:gd name="T22" fmla="*/ 1 w 6"/>
                <a:gd name="T23" fmla="*/ 4 h 6"/>
                <a:gd name="T24" fmla="*/ 2 w 6"/>
                <a:gd name="T25" fmla="*/ 5 h 6"/>
                <a:gd name="T26" fmla="*/ 3 w 6"/>
                <a:gd name="T27" fmla="*/ 6 h 6"/>
                <a:gd name="T28" fmla="*/ 3 w 6"/>
                <a:gd name="T29" fmla="*/ 6 h 6"/>
                <a:gd name="T30" fmla="*/ 4 w 6"/>
                <a:gd name="T31" fmla="*/ 5 h 6"/>
                <a:gd name="T32" fmla="*/ 5 w 6"/>
                <a:gd name="T33" fmla="*/ 4 h 6"/>
                <a:gd name="T34" fmla="*/ 6 w 6"/>
                <a:gd name="T35" fmla="*/ 4 h 6"/>
                <a:gd name="T36" fmla="*/ 6 w 6"/>
                <a:gd name="T37" fmla="*/ 3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65" name="Freeform 38"/>
            <p:cNvSpPr>
              <a:spLocks/>
            </p:cNvSpPr>
            <p:nvPr/>
          </p:nvSpPr>
          <p:spPr bwMode="auto">
            <a:xfrm>
              <a:off x="824" y="589"/>
              <a:ext cx="6" cy="6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6 w 6"/>
                <a:gd name="T5" fmla="*/ 1 h 6"/>
                <a:gd name="T6" fmla="*/ 5 w 6"/>
                <a:gd name="T7" fmla="*/ 0 h 6"/>
                <a:gd name="T8" fmla="*/ 4 w 6"/>
                <a:gd name="T9" fmla="*/ 0 h 6"/>
                <a:gd name="T10" fmla="*/ 3 w 6"/>
                <a:gd name="T11" fmla="*/ 0 h 6"/>
                <a:gd name="T12" fmla="*/ 2 w 6"/>
                <a:gd name="T13" fmla="*/ 0 h 6"/>
                <a:gd name="T14" fmla="*/ 1 w 6"/>
                <a:gd name="T15" fmla="*/ 1 h 6"/>
                <a:gd name="T16" fmla="*/ 0 w 6"/>
                <a:gd name="T17" fmla="*/ 2 h 6"/>
                <a:gd name="T18" fmla="*/ 0 w 6"/>
                <a:gd name="T19" fmla="*/ 3 h 6"/>
                <a:gd name="T20" fmla="*/ 0 w 6"/>
                <a:gd name="T21" fmla="*/ 3 h 6"/>
                <a:gd name="T22" fmla="*/ 1 w 6"/>
                <a:gd name="T23" fmla="*/ 4 h 6"/>
                <a:gd name="T24" fmla="*/ 2 w 6"/>
                <a:gd name="T25" fmla="*/ 5 h 6"/>
                <a:gd name="T26" fmla="*/ 3 w 6"/>
                <a:gd name="T27" fmla="*/ 6 h 6"/>
                <a:gd name="T28" fmla="*/ 3 w 6"/>
                <a:gd name="T29" fmla="*/ 6 h 6"/>
                <a:gd name="T30" fmla="*/ 4 w 6"/>
                <a:gd name="T31" fmla="*/ 5 h 6"/>
                <a:gd name="T32" fmla="*/ 5 w 6"/>
                <a:gd name="T33" fmla="*/ 4 h 6"/>
                <a:gd name="T34" fmla="*/ 6 w 6"/>
                <a:gd name="T35" fmla="*/ 4 h 6"/>
                <a:gd name="T36" fmla="*/ 6 w 6"/>
                <a:gd name="T37" fmla="*/ 3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66" name="Freeform 39"/>
            <p:cNvSpPr>
              <a:spLocks/>
            </p:cNvSpPr>
            <p:nvPr/>
          </p:nvSpPr>
          <p:spPr bwMode="auto">
            <a:xfrm>
              <a:off x="824" y="601"/>
              <a:ext cx="6" cy="6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6 w 6"/>
                <a:gd name="T5" fmla="*/ 1 h 6"/>
                <a:gd name="T6" fmla="*/ 5 w 6"/>
                <a:gd name="T7" fmla="*/ 0 h 6"/>
                <a:gd name="T8" fmla="*/ 4 w 6"/>
                <a:gd name="T9" fmla="*/ 0 h 6"/>
                <a:gd name="T10" fmla="*/ 3 w 6"/>
                <a:gd name="T11" fmla="*/ 0 h 6"/>
                <a:gd name="T12" fmla="*/ 2 w 6"/>
                <a:gd name="T13" fmla="*/ 0 h 6"/>
                <a:gd name="T14" fmla="*/ 1 w 6"/>
                <a:gd name="T15" fmla="*/ 1 h 6"/>
                <a:gd name="T16" fmla="*/ 0 w 6"/>
                <a:gd name="T17" fmla="*/ 2 h 6"/>
                <a:gd name="T18" fmla="*/ 0 w 6"/>
                <a:gd name="T19" fmla="*/ 3 h 6"/>
                <a:gd name="T20" fmla="*/ 0 w 6"/>
                <a:gd name="T21" fmla="*/ 3 h 6"/>
                <a:gd name="T22" fmla="*/ 1 w 6"/>
                <a:gd name="T23" fmla="*/ 4 h 6"/>
                <a:gd name="T24" fmla="*/ 2 w 6"/>
                <a:gd name="T25" fmla="*/ 5 h 6"/>
                <a:gd name="T26" fmla="*/ 3 w 6"/>
                <a:gd name="T27" fmla="*/ 6 h 6"/>
                <a:gd name="T28" fmla="*/ 3 w 6"/>
                <a:gd name="T29" fmla="*/ 6 h 6"/>
                <a:gd name="T30" fmla="*/ 4 w 6"/>
                <a:gd name="T31" fmla="*/ 5 h 6"/>
                <a:gd name="T32" fmla="*/ 5 w 6"/>
                <a:gd name="T33" fmla="*/ 4 h 6"/>
                <a:gd name="T34" fmla="*/ 6 w 6"/>
                <a:gd name="T35" fmla="*/ 4 h 6"/>
                <a:gd name="T36" fmla="*/ 6 w 6"/>
                <a:gd name="T37" fmla="*/ 3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67" name="Freeform 40"/>
            <p:cNvSpPr>
              <a:spLocks/>
            </p:cNvSpPr>
            <p:nvPr/>
          </p:nvSpPr>
          <p:spPr bwMode="auto">
            <a:xfrm>
              <a:off x="824" y="613"/>
              <a:ext cx="6" cy="6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6 w 6"/>
                <a:gd name="T5" fmla="*/ 1 h 6"/>
                <a:gd name="T6" fmla="*/ 5 w 6"/>
                <a:gd name="T7" fmla="*/ 0 h 6"/>
                <a:gd name="T8" fmla="*/ 4 w 6"/>
                <a:gd name="T9" fmla="*/ 0 h 6"/>
                <a:gd name="T10" fmla="*/ 3 w 6"/>
                <a:gd name="T11" fmla="*/ 0 h 6"/>
                <a:gd name="T12" fmla="*/ 2 w 6"/>
                <a:gd name="T13" fmla="*/ 0 h 6"/>
                <a:gd name="T14" fmla="*/ 1 w 6"/>
                <a:gd name="T15" fmla="*/ 1 h 6"/>
                <a:gd name="T16" fmla="*/ 0 w 6"/>
                <a:gd name="T17" fmla="*/ 2 h 6"/>
                <a:gd name="T18" fmla="*/ 0 w 6"/>
                <a:gd name="T19" fmla="*/ 3 h 6"/>
                <a:gd name="T20" fmla="*/ 0 w 6"/>
                <a:gd name="T21" fmla="*/ 3 h 6"/>
                <a:gd name="T22" fmla="*/ 1 w 6"/>
                <a:gd name="T23" fmla="*/ 4 h 6"/>
                <a:gd name="T24" fmla="*/ 2 w 6"/>
                <a:gd name="T25" fmla="*/ 5 h 6"/>
                <a:gd name="T26" fmla="*/ 3 w 6"/>
                <a:gd name="T27" fmla="*/ 6 h 6"/>
                <a:gd name="T28" fmla="*/ 3 w 6"/>
                <a:gd name="T29" fmla="*/ 6 h 6"/>
                <a:gd name="T30" fmla="*/ 4 w 6"/>
                <a:gd name="T31" fmla="*/ 5 h 6"/>
                <a:gd name="T32" fmla="*/ 5 w 6"/>
                <a:gd name="T33" fmla="*/ 4 h 6"/>
                <a:gd name="T34" fmla="*/ 6 w 6"/>
                <a:gd name="T35" fmla="*/ 4 h 6"/>
                <a:gd name="T36" fmla="*/ 6 w 6"/>
                <a:gd name="T37" fmla="*/ 3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68" name="Freeform 41"/>
            <p:cNvSpPr>
              <a:spLocks/>
            </p:cNvSpPr>
            <p:nvPr/>
          </p:nvSpPr>
          <p:spPr bwMode="auto">
            <a:xfrm>
              <a:off x="824" y="625"/>
              <a:ext cx="6" cy="6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6 w 6"/>
                <a:gd name="T5" fmla="*/ 1 h 6"/>
                <a:gd name="T6" fmla="*/ 5 w 6"/>
                <a:gd name="T7" fmla="*/ 0 h 6"/>
                <a:gd name="T8" fmla="*/ 4 w 6"/>
                <a:gd name="T9" fmla="*/ 0 h 6"/>
                <a:gd name="T10" fmla="*/ 3 w 6"/>
                <a:gd name="T11" fmla="*/ 0 h 6"/>
                <a:gd name="T12" fmla="*/ 2 w 6"/>
                <a:gd name="T13" fmla="*/ 0 h 6"/>
                <a:gd name="T14" fmla="*/ 1 w 6"/>
                <a:gd name="T15" fmla="*/ 1 h 6"/>
                <a:gd name="T16" fmla="*/ 0 w 6"/>
                <a:gd name="T17" fmla="*/ 2 h 6"/>
                <a:gd name="T18" fmla="*/ 0 w 6"/>
                <a:gd name="T19" fmla="*/ 3 h 6"/>
                <a:gd name="T20" fmla="*/ 0 w 6"/>
                <a:gd name="T21" fmla="*/ 3 h 6"/>
                <a:gd name="T22" fmla="*/ 1 w 6"/>
                <a:gd name="T23" fmla="*/ 4 h 6"/>
                <a:gd name="T24" fmla="*/ 2 w 6"/>
                <a:gd name="T25" fmla="*/ 5 h 6"/>
                <a:gd name="T26" fmla="*/ 3 w 6"/>
                <a:gd name="T27" fmla="*/ 6 h 6"/>
                <a:gd name="T28" fmla="*/ 3 w 6"/>
                <a:gd name="T29" fmla="*/ 6 h 6"/>
                <a:gd name="T30" fmla="*/ 4 w 6"/>
                <a:gd name="T31" fmla="*/ 5 h 6"/>
                <a:gd name="T32" fmla="*/ 5 w 6"/>
                <a:gd name="T33" fmla="*/ 4 h 6"/>
                <a:gd name="T34" fmla="*/ 6 w 6"/>
                <a:gd name="T35" fmla="*/ 4 h 6"/>
                <a:gd name="T36" fmla="*/ 6 w 6"/>
                <a:gd name="T37" fmla="*/ 3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69" name="Freeform 42"/>
            <p:cNvSpPr>
              <a:spLocks/>
            </p:cNvSpPr>
            <p:nvPr/>
          </p:nvSpPr>
          <p:spPr bwMode="auto">
            <a:xfrm>
              <a:off x="824" y="637"/>
              <a:ext cx="6" cy="6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6 w 6"/>
                <a:gd name="T5" fmla="*/ 1 h 6"/>
                <a:gd name="T6" fmla="*/ 5 w 6"/>
                <a:gd name="T7" fmla="*/ 0 h 6"/>
                <a:gd name="T8" fmla="*/ 4 w 6"/>
                <a:gd name="T9" fmla="*/ 0 h 6"/>
                <a:gd name="T10" fmla="*/ 3 w 6"/>
                <a:gd name="T11" fmla="*/ 0 h 6"/>
                <a:gd name="T12" fmla="*/ 2 w 6"/>
                <a:gd name="T13" fmla="*/ 0 h 6"/>
                <a:gd name="T14" fmla="*/ 1 w 6"/>
                <a:gd name="T15" fmla="*/ 1 h 6"/>
                <a:gd name="T16" fmla="*/ 0 w 6"/>
                <a:gd name="T17" fmla="*/ 2 h 6"/>
                <a:gd name="T18" fmla="*/ 0 w 6"/>
                <a:gd name="T19" fmla="*/ 3 h 6"/>
                <a:gd name="T20" fmla="*/ 0 w 6"/>
                <a:gd name="T21" fmla="*/ 3 h 6"/>
                <a:gd name="T22" fmla="*/ 1 w 6"/>
                <a:gd name="T23" fmla="*/ 4 h 6"/>
                <a:gd name="T24" fmla="*/ 2 w 6"/>
                <a:gd name="T25" fmla="*/ 5 h 6"/>
                <a:gd name="T26" fmla="*/ 3 w 6"/>
                <a:gd name="T27" fmla="*/ 6 h 6"/>
                <a:gd name="T28" fmla="*/ 3 w 6"/>
                <a:gd name="T29" fmla="*/ 6 h 6"/>
                <a:gd name="T30" fmla="*/ 4 w 6"/>
                <a:gd name="T31" fmla="*/ 5 h 6"/>
                <a:gd name="T32" fmla="*/ 5 w 6"/>
                <a:gd name="T33" fmla="*/ 4 h 6"/>
                <a:gd name="T34" fmla="*/ 6 w 6"/>
                <a:gd name="T35" fmla="*/ 4 h 6"/>
                <a:gd name="T36" fmla="*/ 6 w 6"/>
                <a:gd name="T37" fmla="*/ 3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70" name="Freeform 43"/>
            <p:cNvSpPr>
              <a:spLocks/>
            </p:cNvSpPr>
            <p:nvPr/>
          </p:nvSpPr>
          <p:spPr bwMode="auto">
            <a:xfrm>
              <a:off x="824" y="649"/>
              <a:ext cx="6" cy="6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6 w 6"/>
                <a:gd name="T5" fmla="*/ 1 h 6"/>
                <a:gd name="T6" fmla="*/ 5 w 6"/>
                <a:gd name="T7" fmla="*/ 0 h 6"/>
                <a:gd name="T8" fmla="*/ 4 w 6"/>
                <a:gd name="T9" fmla="*/ 0 h 6"/>
                <a:gd name="T10" fmla="*/ 3 w 6"/>
                <a:gd name="T11" fmla="*/ 0 h 6"/>
                <a:gd name="T12" fmla="*/ 2 w 6"/>
                <a:gd name="T13" fmla="*/ 0 h 6"/>
                <a:gd name="T14" fmla="*/ 1 w 6"/>
                <a:gd name="T15" fmla="*/ 1 h 6"/>
                <a:gd name="T16" fmla="*/ 0 w 6"/>
                <a:gd name="T17" fmla="*/ 2 h 6"/>
                <a:gd name="T18" fmla="*/ 0 w 6"/>
                <a:gd name="T19" fmla="*/ 3 h 6"/>
                <a:gd name="T20" fmla="*/ 0 w 6"/>
                <a:gd name="T21" fmla="*/ 3 h 6"/>
                <a:gd name="T22" fmla="*/ 1 w 6"/>
                <a:gd name="T23" fmla="*/ 4 h 6"/>
                <a:gd name="T24" fmla="*/ 2 w 6"/>
                <a:gd name="T25" fmla="*/ 5 h 6"/>
                <a:gd name="T26" fmla="*/ 3 w 6"/>
                <a:gd name="T27" fmla="*/ 6 h 6"/>
                <a:gd name="T28" fmla="*/ 3 w 6"/>
                <a:gd name="T29" fmla="*/ 6 h 6"/>
                <a:gd name="T30" fmla="*/ 4 w 6"/>
                <a:gd name="T31" fmla="*/ 5 h 6"/>
                <a:gd name="T32" fmla="*/ 5 w 6"/>
                <a:gd name="T33" fmla="*/ 4 h 6"/>
                <a:gd name="T34" fmla="*/ 6 w 6"/>
                <a:gd name="T35" fmla="*/ 4 h 6"/>
                <a:gd name="T36" fmla="*/ 6 w 6"/>
                <a:gd name="T37" fmla="*/ 3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71" name="Freeform 44"/>
            <p:cNvSpPr>
              <a:spLocks/>
            </p:cNvSpPr>
            <p:nvPr/>
          </p:nvSpPr>
          <p:spPr bwMode="auto">
            <a:xfrm>
              <a:off x="824" y="661"/>
              <a:ext cx="6" cy="6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6 w 6"/>
                <a:gd name="T5" fmla="*/ 1 h 6"/>
                <a:gd name="T6" fmla="*/ 5 w 6"/>
                <a:gd name="T7" fmla="*/ 0 h 6"/>
                <a:gd name="T8" fmla="*/ 4 w 6"/>
                <a:gd name="T9" fmla="*/ 0 h 6"/>
                <a:gd name="T10" fmla="*/ 3 w 6"/>
                <a:gd name="T11" fmla="*/ 0 h 6"/>
                <a:gd name="T12" fmla="*/ 2 w 6"/>
                <a:gd name="T13" fmla="*/ 0 h 6"/>
                <a:gd name="T14" fmla="*/ 1 w 6"/>
                <a:gd name="T15" fmla="*/ 1 h 6"/>
                <a:gd name="T16" fmla="*/ 0 w 6"/>
                <a:gd name="T17" fmla="*/ 2 h 6"/>
                <a:gd name="T18" fmla="*/ 0 w 6"/>
                <a:gd name="T19" fmla="*/ 3 h 6"/>
                <a:gd name="T20" fmla="*/ 0 w 6"/>
                <a:gd name="T21" fmla="*/ 3 h 6"/>
                <a:gd name="T22" fmla="*/ 1 w 6"/>
                <a:gd name="T23" fmla="*/ 4 h 6"/>
                <a:gd name="T24" fmla="*/ 2 w 6"/>
                <a:gd name="T25" fmla="*/ 5 h 6"/>
                <a:gd name="T26" fmla="*/ 3 w 6"/>
                <a:gd name="T27" fmla="*/ 6 h 6"/>
                <a:gd name="T28" fmla="*/ 3 w 6"/>
                <a:gd name="T29" fmla="*/ 6 h 6"/>
                <a:gd name="T30" fmla="*/ 4 w 6"/>
                <a:gd name="T31" fmla="*/ 5 h 6"/>
                <a:gd name="T32" fmla="*/ 5 w 6"/>
                <a:gd name="T33" fmla="*/ 4 h 6"/>
                <a:gd name="T34" fmla="*/ 6 w 6"/>
                <a:gd name="T35" fmla="*/ 4 h 6"/>
                <a:gd name="T36" fmla="*/ 6 w 6"/>
                <a:gd name="T37" fmla="*/ 3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72" name="Freeform 45"/>
            <p:cNvSpPr>
              <a:spLocks/>
            </p:cNvSpPr>
            <p:nvPr/>
          </p:nvSpPr>
          <p:spPr bwMode="auto">
            <a:xfrm>
              <a:off x="824" y="673"/>
              <a:ext cx="6" cy="6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6 w 6"/>
                <a:gd name="T5" fmla="*/ 1 h 6"/>
                <a:gd name="T6" fmla="*/ 5 w 6"/>
                <a:gd name="T7" fmla="*/ 0 h 6"/>
                <a:gd name="T8" fmla="*/ 4 w 6"/>
                <a:gd name="T9" fmla="*/ 0 h 6"/>
                <a:gd name="T10" fmla="*/ 3 w 6"/>
                <a:gd name="T11" fmla="*/ 0 h 6"/>
                <a:gd name="T12" fmla="*/ 2 w 6"/>
                <a:gd name="T13" fmla="*/ 0 h 6"/>
                <a:gd name="T14" fmla="*/ 1 w 6"/>
                <a:gd name="T15" fmla="*/ 1 h 6"/>
                <a:gd name="T16" fmla="*/ 0 w 6"/>
                <a:gd name="T17" fmla="*/ 2 h 6"/>
                <a:gd name="T18" fmla="*/ 0 w 6"/>
                <a:gd name="T19" fmla="*/ 3 h 6"/>
                <a:gd name="T20" fmla="*/ 0 w 6"/>
                <a:gd name="T21" fmla="*/ 3 h 6"/>
                <a:gd name="T22" fmla="*/ 1 w 6"/>
                <a:gd name="T23" fmla="*/ 4 h 6"/>
                <a:gd name="T24" fmla="*/ 2 w 6"/>
                <a:gd name="T25" fmla="*/ 5 h 6"/>
                <a:gd name="T26" fmla="*/ 3 w 6"/>
                <a:gd name="T27" fmla="*/ 6 h 6"/>
                <a:gd name="T28" fmla="*/ 3 w 6"/>
                <a:gd name="T29" fmla="*/ 6 h 6"/>
                <a:gd name="T30" fmla="*/ 4 w 6"/>
                <a:gd name="T31" fmla="*/ 5 h 6"/>
                <a:gd name="T32" fmla="*/ 5 w 6"/>
                <a:gd name="T33" fmla="*/ 4 h 6"/>
                <a:gd name="T34" fmla="*/ 6 w 6"/>
                <a:gd name="T35" fmla="*/ 4 h 6"/>
                <a:gd name="T36" fmla="*/ 6 w 6"/>
                <a:gd name="T37" fmla="*/ 3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73" name="Freeform 46"/>
            <p:cNvSpPr>
              <a:spLocks/>
            </p:cNvSpPr>
            <p:nvPr/>
          </p:nvSpPr>
          <p:spPr bwMode="auto">
            <a:xfrm>
              <a:off x="824" y="685"/>
              <a:ext cx="6" cy="6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6 w 6"/>
                <a:gd name="T5" fmla="*/ 1 h 6"/>
                <a:gd name="T6" fmla="*/ 5 w 6"/>
                <a:gd name="T7" fmla="*/ 0 h 6"/>
                <a:gd name="T8" fmla="*/ 4 w 6"/>
                <a:gd name="T9" fmla="*/ 0 h 6"/>
                <a:gd name="T10" fmla="*/ 3 w 6"/>
                <a:gd name="T11" fmla="*/ 0 h 6"/>
                <a:gd name="T12" fmla="*/ 2 w 6"/>
                <a:gd name="T13" fmla="*/ 0 h 6"/>
                <a:gd name="T14" fmla="*/ 1 w 6"/>
                <a:gd name="T15" fmla="*/ 1 h 6"/>
                <a:gd name="T16" fmla="*/ 0 w 6"/>
                <a:gd name="T17" fmla="*/ 2 h 6"/>
                <a:gd name="T18" fmla="*/ 0 w 6"/>
                <a:gd name="T19" fmla="*/ 3 h 6"/>
                <a:gd name="T20" fmla="*/ 0 w 6"/>
                <a:gd name="T21" fmla="*/ 3 h 6"/>
                <a:gd name="T22" fmla="*/ 1 w 6"/>
                <a:gd name="T23" fmla="*/ 4 h 6"/>
                <a:gd name="T24" fmla="*/ 2 w 6"/>
                <a:gd name="T25" fmla="*/ 5 h 6"/>
                <a:gd name="T26" fmla="*/ 3 w 6"/>
                <a:gd name="T27" fmla="*/ 6 h 6"/>
                <a:gd name="T28" fmla="*/ 3 w 6"/>
                <a:gd name="T29" fmla="*/ 6 h 6"/>
                <a:gd name="T30" fmla="*/ 4 w 6"/>
                <a:gd name="T31" fmla="*/ 5 h 6"/>
                <a:gd name="T32" fmla="*/ 5 w 6"/>
                <a:gd name="T33" fmla="*/ 4 h 6"/>
                <a:gd name="T34" fmla="*/ 6 w 6"/>
                <a:gd name="T35" fmla="*/ 4 h 6"/>
                <a:gd name="T36" fmla="*/ 6 w 6"/>
                <a:gd name="T37" fmla="*/ 3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74" name="Freeform 47"/>
            <p:cNvSpPr>
              <a:spLocks/>
            </p:cNvSpPr>
            <p:nvPr/>
          </p:nvSpPr>
          <p:spPr bwMode="auto">
            <a:xfrm>
              <a:off x="824" y="697"/>
              <a:ext cx="6" cy="6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6 w 6"/>
                <a:gd name="T5" fmla="*/ 1 h 6"/>
                <a:gd name="T6" fmla="*/ 5 w 6"/>
                <a:gd name="T7" fmla="*/ 0 h 6"/>
                <a:gd name="T8" fmla="*/ 4 w 6"/>
                <a:gd name="T9" fmla="*/ 0 h 6"/>
                <a:gd name="T10" fmla="*/ 3 w 6"/>
                <a:gd name="T11" fmla="*/ 0 h 6"/>
                <a:gd name="T12" fmla="*/ 2 w 6"/>
                <a:gd name="T13" fmla="*/ 0 h 6"/>
                <a:gd name="T14" fmla="*/ 1 w 6"/>
                <a:gd name="T15" fmla="*/ 1 h 6"/>
                <a:gd name="T16" fmla="*/ 0 w 6"/>
                <a:gd name="T17" fmla="*/ 2 h 6"/>
                <a:gd name="T18" fmla="*/ 0 w 6"/>
                <a:gd name="T19" fmla="*/ 3 h 6"/>
                <a:gd name="T20" fmla="*/ 0 w 6"/>
                <a:gd name="T21" fmla="*/ 3 h 6"/>
                <a:gd name="T22" fmla="*/ 1 w 6"/>
                <a:gd name="T23" fmla="*/ 4 h 6"/>
                <a:gd name="T24" fmla="*/ 2 w 6"/>
                <a:gd name="T25" fmla="*/ 5 h 6"/>
                <a:gd name="T26" fmla="*/ 3 w 6"/>
                <a:gd name="T27" fmla="*/ 6 h 6"/>
                <a:gd name="T28" fmla="*/ 3 w 6"/>
                <a:gd name="T29" fmla="*/ 6 h 6"/>
                <a:gd name="T30" fmla="*/ 4 w 6"/>
                <a:gd name="T31" fmla="*/ 5 h 6"/>
                <a:gd name="T32" fmla="*/ 5 w 6"/>
                <a:gd name="T33" fmla="*/ 4 h 6"/>
                <a:gd name="T34" fmla="*/ 6 w 6"/>
                <a:gd name="T35" fmla="*/ 4 h 6"/>
                <a:gd name="T36" fmla="*/ 6 w 6"/>
                <a:gd name="T37" fmla="*/ 3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75" name="Freeform 48"/>
            <p:cNvSpPr>
              <a:spLocks/>
            </p:cNvSpPr>
            <p:nvPr/>
          </p:nvSpPr>
          <p:spPr bwMode="auto">
            <a:xfrm>
              <a:off x="824" y="709"/>
              <a:ext cx="6" cy="6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6 w 6"/>
                <a:gd name="T5" fmla="*/ 1 h 6"/>
                <a:gd name="T6" fmla="*/ 5 w 6"/>
                <a:gd name="T7" fmla="*/ 0 h 6"/>
                <a:gd name="T8" fmla="*/ 4 w 6"/>
                <a:gd name="T9" fmla="*/ 0 h 6"/>
                <a:gd name="T10" fmla="*/ 3 w 6"/>
                <a:gd name="T11" fmla="*/ 0 h 6"/>
                <a:gd name="T12" fmla="*/ 2 w 6"/>
                <a:gd name="T13" fmla="*/ 0 h 6"/>
                <a:gd name="T14" fmla="*/ 1 w 6"/>
                <a:gd name="T15" fmla="*/ 1 h 6"/>
                <a:gd name="T16" fmla="*/ 0 w 6"/>
                <a:gd name="T17" fmla="*/ 2 h 6"/>
                <a:gd name="T18" fmla="*/ 0 w 6"/>
                <a:gd name="T19" fmla="*/ 3 h 6"/>
                <a:gd name="T20" fmla="*/ 0 w 6"/>
                <a:gd name="T21" fmla="*/ 3 h 6"/>
                <a:gd name="T22" fmla="*/ 1 w 6"/>
                <a:gd name="T23" fmla="*/ 4 h 6"/>
                <a:gd name="T24" fmla="*/ 2 w 6"/>
                <a:gd name="T25" fmla="*/ 5 h 6"/>
                <a:gd name="T26" fmla="*/ 3 w 6"/>
                <a:gd name="T27" fmla="*/ 6 h 6"/>
                <a:gd name="T28" fmla="*/ 3 w 6"/>
                <a:gd name="T29" fmla="*/ 6 h 6"/>
                <a:gd name="T30" fmla="*/ 4 w 6"/>
                <a:gd name="T31" fmla="*/ 5 h 6"/>
                <a:gd name="T32" fmla="*/ 5 w 6"/>
                <a:gd name="T33" fmla="*/ 4 h 6"/>
                <a:gd name="T34" fmla="*/ 6 w 6"/>
                <a:gd name="T35" fmla="*/ 4 h 6"/>
                <a:gd name="T36" fmla="*/ 6 w 6"/>
                <a:gd name="T37" fmla="*/ 3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76" name="Freeform 49"/>
            <p:cNvSpPr>
              <a:spLocks/>
            </p:cNvSpPr>
            <p:nvPr/>
          </p:nvSpPr>
          <p:spPr bwMode="auto">
            <a:xfrm>
              <a:off x="824" y="721"/>
              <a:ext cx="6" cy="6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6 w 6"/>
                <a:gd name="T5" fmla="*/ 1 h 6"/>
                <a:gd name="T6" fmla="*/ 5 w 6"/>
                <a:gd name="T7" fmla="*/ 0 h 6"/>
                <a:gd name="T8" fmla="*/ 4 w 6"/>
                <a:gd name="T9" fmla="*/ 0 h 6"/>
                <a:gd name="T10" fmla="*/ 3 w 6"/>
                <a:gd name="T11" fmla="*/ 0 h 6"/>
                <a:gd name="T12" fmla="*/ 2 w 6"/>
                <a:gd name="T13" fmla="*/ 0 h 6"/>
                <a:gd name="T14" fmla="*/ 1 w 6"/>
                <a:gd name="T15" fmla="*/ 1 h 6"/>
                <a:gd name="T16" fmla="*/ 0 w 6"/>
                <a:gd name="T17" fmla="*/ 2 h 6"/>
                <a:gd name="T18" fmla="*/ 0 w 6"/>
                <a:gd name="T19" fmla="*/ 3 h 6"/>
                <a:gd name="T20" fmla="*/ 0 w 6"/>
                <a:gd name="T21" fmla="*/ 3 h 6"/>
                <a:gd name="T22" fmla="*/ 1 w 6"/>
                <a:gd name="T23" fmla="*/ 4 h 6"/>
                <a:gd name="T24" fmla="*/ 2 w 6"/>
                <a:gd name="T25" fmla="*/ 5 h 6"/>
                <a:gd name="T26" fmla="*/ 3 w 6"/>
                <a:gd name="T27" fmla="*/ 6 h 6"/>
                <a:gd name="T28" fmla="*/ 3 w 6"/>
                <a:gd name="T29" fmla="*/ 6 h 6"/>
                <a:gd name="T30" fmla="*/ 4 w 6"/>
                <a:gd name="T31" fmla="*/ 5 h 6"/>
                <a:gd name="T32" fmla="*/ 5 w 6"/>
                <a:gd name="T33" fmla="*/ 4 h 6"/>
                <a:gd name="T34" fmla="*/ 6 w 6"/>
                <a:gd name="T35" fmla="*/ 4 h 6"/>
                <a:gd name="T36" fmla="*/ 6 w 6"/>
                <a:gd name="T37" fmla="*/ 3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77" name="Freeform 50"/>
            <p:cNvSpPr>
              <a:spLocks/>
            </p:cNvSpPr>
            <p:nvPr/>
          </p:nvSpPr>
          <p:spPr bwMode="auto">
            <a:xfrm>
              <a:off x="824" y="733"/>
              <a:ext cx="6" cy="6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6 w 6"/>
                <a:gd name="T5" fmla="*/ 1 h 6"/>
                <a:gd name="T6" fmla="*/ 5 w 6"/>
                <a:gd name="T7" fmla="*/ 0 h 6"/>
                <a:gd name="T8" fmla="*/ 4 w 6"/>
                <a:gd name="T9" fmla="*/ 0 h 6"/>
                <a:gd name="T10" fmla="*/ 3 w 6"/>
                <a:gd name="T11" fmla="*/ 0 h 6"/>
                <a:gd name="T12" fmla="*/ 2 w 6"/>
                <a:gd name="T13" fmla="*/ 0 h 6"/>
                <a:gd name="T14" fmla="*/ 1 w 6"/>
                <a:gd name="T15" fmla="*/ 1 h 6"/>
                <a:gd name="T16" fmla="*/ 0 w 6"/>
                <a:gd name="T17" fmla="*/ 2 h 6"/>
                <a:gd name="T18" fmla="*/ 0 w 6"/>
                <a:gd name="T19" fmla="*/ 3 h 6"/>
                <a:gd name="T20" fmla="*/ 0 w 6"/>
                <a:gd name="T21" fmla="*/ 3 h 6"/>
                <a:gd name="T22" fmla="*/ 1 w 6"/>
                <a:gd name="T23" fmla="*/ 4 h 6"/>
                <a:gd name="T24" fmla="*/ 2 w 6"/>
                <a:gd name="T25" fmla="*/ 5 h 6"/>
                <a:gd name="T26" fmla="*/ 3 w 6"/>
                <a:gd name="T27" fmla="*/ 6 h 6"/>
                <a:gd name="T28" fmla="*/ 3 w 6"/>
                <a:gd name="T29" fmla="*/ 6 h 6"/>
                <a:gd name="T30" fmla="*/ 4 w 6"/>
                <a:gd name="T31" fmla="*/ 5 h 6"/>
                <a:gd name="T32" fmla="*/ 5 w 6"/>
                <a:gd name="T33" fmla="*/ 4 h 6"/>
                <a:gd name="T34" fmla="*/ 6 w 6"/>
                <a:gd name="T35" fmla="*/ 4 h 6"/>
                <a:gd name="T36" fmla="*/ 6 w 6"/>
                <a:gd name="T37" fmla="*/ 3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78" name="Freeform 51"/>
            <p:cNvSpPr>
              <a:spLocks/>
            </p:cNvSpPr>
            <p:nvPr/>
          </p:nvSpPr>
          <p:spPr bwMode="auto">
            <a:xfrm>
              <a:off x="824" y="745"/>
              <a:ext cx="6" cy="6"/>
            </a:xfrm>
            <a:custGeom>
              <a:avLst/>
              <a:gdLst>
                <a:gd name="T0" fmla="*/ 6 w 6"/>
                <a:gd name="T1" fmla="*/ 3 h 6"/>
                <a:gd name="T2" fmla="*/ 6 w 6"/>
                <a:gd name="T3" fmla="*/ 2 h 6"/>
                <a:gd name="T4" fmla="*/ 6 w 6"/>
                <a:gd name="T5" fmla="*/ 1 h 6"/>
                <a:gd name="T6" fmla="*/ 5 w 6"/>
                <a:gd name="T7" fmla="*/ 0 h 6"/>
                <a:gd name="T8" fmla="*/ 4 w 6"/>
                <a:gd name="T9" fmla="*/ 0 h 6"/>
                <a:gd name="T10" fmla="*/ 3 w 6"/>
                <a:gd name="T11" fmla="*/ 0 h 6"/>
                <a:gd name="T12" fmla="*/ 2 w 6"/>
                <a:gd name="T13" fmla="*/ 0 h 6"/>
                <a:gd name="T14" fmla="*/ 1 w 6"/>
                <a:gd name="T15" fmla="*/ 1 h 6"/>
                <a:gd name="T16" fmla="*/ 0 w 6"/>
                <a:gd name="T17" fmla="*/ 2 h 6"/>
                <a:gd name="T18" fmla="*/ 0 w 6"/>
                <a:gd name="T19" fmla="*/ 3 h 6"/>
                <a:gd name="T20" fmla="*/ 0 w 6"/>
                <a:gd name="T21" fmla="*/ 3 h 6"/>
                <a:gd name="T22" fmla="*/ 1 w 6"/>
                <a:gd name="T23" fmla="*/ 4 h 6"/>
                <a:gd name="T24" fmla="*/ 2 w 6"/>
                <a:gd name="T25" fmla="*/ 5 h 6"/>
                <a:gd name="T26" fmla="*/ 3 w 6"/>
                <a:gd name="T27" fmla="*/ 6 h 6"/>
                <a:gd name="T28" fmla="*/ 3 w 6"/>
                <a:gd name="T29" fmla="*/ 6 h 6"/>
                <a:gd name="T30" fmla="*/ 4 w 6"/>
                <a:gd name="T31" fmla="*/ 5 h 6"/>
                <a:gd name="T32" fmla="*/ 5 w 6"/>
                <a:gd name="T33" fmla="*/ 4 h 6"/>
                <a:gd name="T34" fmla="*/ 6 w 6"/>
                <a:gd name="T35" fmla="*/ 4 h 6"/>
                <a:gd name="T36" fmla="*/ 6 w 6"/>
                <a:gd name="T37" fmla="*/ 3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6" y="3"/>
                  </a:moveTo>
                  <a:lnTo>
                    <a:pt x="6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79" name="Freeform 52"/>
            <p:cNvSpPr>
              <a:spLocks/>
            </p:cNvSpPr>
            <p:nvPr/>
          </p:nvSpPr>
          <p:spPr bwMode="auto">
            <a:xfrm>
              <a:off x="796" y="758"/>
              <a:ext cx="63" cy="62"/>
            </a:xfrm>
            <a:custGeom>
              <a:avLst/>
              <a:gdLst>
                <a:gd name="T0" fmla="*/ 0 w 63"/>
                <a:gd name="T1" fmla="*/ 0 h 62"/>
                <a:gd name="T2" fmla="*/ 31 w 63"/>
                <a:gd name="T3" fmla="*/ 62 h 62"/>
                <a:gd name="T4" fmla="*/ 63 w 63"/>
                <a:gd name="T5" fmla="*/ 0 h 62"/>
                <a:gd name="T6" fmla="*/ 0 w 63"/>
                <a:gd name="T7" fmla="*/ 0 h 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62">
                  <a:moveTo>
                    <a:pt x="0" y="0"/>
                  </a:moveTo>
                  <a:lnTo>
                    <a:pt x="31" y="62"/>
                  </a:ln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8695" name="Group 53"/>
          <p:cNvGrpSpPr>
            <a:grpSpLocks/>
          </p:cNvGrpSpPr>
          <p:nvPr/>
        </p:nvGrpSpPr>
        <p:grpSpPr bwMode="auto">
          <a:xfrm>
            <a:off x="3249613" y="1489075"/>
            <a:ext cx="334962" cy="63500"/>
            <a:chOff x="1636" y="1261"/>
            <a:chExt cx="339" cy="63"/>
          </a:xfrm>
        </p:grpSpPr>
        <p:sp>
          <p:nvSpPr>
            <p:cNvPr id="28736" name="Freeform 54"/>
            <p:cNvSpPr>
              <a:spLocks/>
            </p:cNvSpPr>
            <p:nvPr/>
          </p:nvSpPr>
          <p:spPr bwMode="auto">
            <a:xfrm>
              <a:off x="1636" y="1289"/>
              <a:ext cx="6" cy="6"/>
            </a:xfrm>
            <a:custGeom>
              <a:avLst/>
              <a:gdLst>
                <a:gd name="T0" fmla="*/ 4 w 6"/>
                <a:gd name="T1" fmla="*/ 0 h 6"/>
                <a:gd name="T2" fmla="*/ 3 w 6"/>
                <a:gd name="T3" fmla="*/ 0 h 6"/>
                <a:gd name="T4" fmla="*/ 2 w 6"/>
                <a:gd name="T5" fmla="*/ 1 h 6"/>
                <a:gd name="T6" fmla="*/ 1 w 6"/>
                <a:gd name="T7" fmla="*/ 2 h 6"/>
                <a:gd name="T8" fmla="*/ 0 w 6"/>
                <a:gd name="T9" fmla="*/ 3 h 6"/>
                <a:gd name="T10" fmla="*/ 0 w 6"/>
                <a:gd name="T11" fmla="*/ 3 h 6"/>
                <a:gd name="T12" fmla="*/ 1 w 6"/>
                <a:gd name="T13" fmla="*/ 4 h 6"/>
                <a:gd name="T14" fmla="*/ 2 w 6"/>
                <a:gd name="T15" fmla="*/ 5 h 6"/>
                <a:gd name="T16" fmla="*/ 3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5 h 6"/>
                <a:gd name="T24" fmla="*/ 5 w 6"/>
                <a:gd name="T25" fmla="*/ 4 h 6"/>
                <a:gd name="T26" fmla="*/ 6 w 6"/>
                <a:gd name="T27" fmla="*/ 3 h 6"/>
                <a:gd name="T28" fmla="*/ 6 w 6"/>
                <a:gd name="T29" fmla="*/ 3 h 6"/>
                <a:gd name="T30" fmla="*/ 5 w 6"/>
                <a:gd name="T31" fmla="*/ 2 h 6"/>
                <a:gd name="T32" fmla="*/ 4 w 6"/>
                <a:gd name="T33" fmla="*/ 1 h 6"/>
                <a:gd name="T34" fmla="*/ 4 w 6"/>
                <a:gd name="T35" fmla="*/ 0 h 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37" name="Freeform 55"/>
            <p:cNvSpPr>
              <a:spLocks/>
            </p:cNvSpPr>
            <p:nvPr/>
          </p:nvSpPr>
          <p:spPr bwMode="auto">
            <a:xfrm>
              <a:off x="1648" y="1289"/>
              <a:ext cx="6" cy="6"/>
            </a:xfrm>
            <a:custGeom>
              <a:avLst/>
              <a:gdLst>
                <a:gd name="T0" fmla="*/ 3 w 6"/>
                <a:gd name="T1" fmla="*/ 0 h 6"/>
                <a:gd name="T2" fmla="*/ 2 w 6"/>
                <a:gd name="T3" fmla="*/ 0 h 6"/>
                <a:gd name="T4" fmla="*/ 1 w 6"/>
                <a:gd name="T5" fmla="*/ 1 h 6"/>
                <a:gd name="T6" fmla="*/ 0 w 6"/>
                <a:gd name="T7" fmla="*/ 2 h 6"/>
                <a:gd name="T8" fmla="*/ 0 w 6"/>
                <a:gd name="T9" fmla="*/ 3 h 6"/>
                <a:gd name="T10" fmla="*/ 0 w 6"/>
                <a:gd name="T11" fmla="*/ 4 h 6"/>
                <a:gd name="T12" fmla="*/ 0 w 6"/>
                <a:gd name="T13" fmla="*/ 5 h 6"/>
                <a:gd name="T14" fmla="*/ 1 w 6"/>
                <a:gd name="T15" fmla="*/ 6 h 6"/>
                <a:gd name="T16" fmla="*/ 2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5 h 6"/>
                <a:gd name="T24" fmla="*/ 5 w 6"/>
                <a:gd name="T25" fmla="*/ 4 h 6"/>
                <a:gd name="T26" fmla="*/ 6 w 6"/>
                <a:gd name="T27" fmla="*/ 3 h 6"/>
                <a:gd name="T28" fmla="*/ 6 w 6"/>
                <a:gd name="T29" fmla="*/ 3 h 6"/>
                <a:gd name="T30" fmla="*/ 5 w 6"/>
                <a:gd name="T31" fmla="*/ 2 h 6"/>
                <a:gd name="T32" fmla="*/ 4 w 6"/>
                <a:gd name="T33" fmla="*/ 1 h 6"/>
                <a:gd name="T34" fmla="*/ 4 w 6"/>
                <a:gd name="T35" fmla="*/ 0 h 6"/>
                <a:gd name="T36" fmla="*/ 3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38" name="Freeform 56"/>
            <p:cNvSpPr>
              <a:spLocks/>
            </p:cNvSpPr>
            <p:nvPr/>
          </p:nvSpPr>
          <p:spPr bwMode="auto">
            <a:xfrm>
              <a:off x="1660" y="1289"/>
              <a:ext cx="6" cy="6"/>
            </a:xfrm>
            <a:custGeom>
              <a:avLst/>
              <a:gdLst>
                <a:gd name="T0" fmla="*/ 3 w 6"/>
                <a:gd name="T1" fmla="*/ 0 h 6"/>
                <a:gd name="T2" fmla="*/ 2 w 6"/>
                <a:gd name="T3" fmla="*/ 0 h 6"/>
                <a:gd name="T4" fmla="*/ 1 w 6"/>
                <a:gd name="T5" fmla="*/ 1 h 6"/>
                <a:gd name="T6" fmla="*/ 0 w 6"/>
                <a:gd name="T7" fmla="*/ 2 h 6"/>
                <a:gd name="T8" fmla="*/ 0 w 6"/>
                <a:gd name="T9" fmla="*/ 3 h 6"/>
                <a:gd name="T10" fmla="*/ 0 w 6"/>
                <a:gd name="T11" fmla="*/ 4 h 6"/>
                <a:gd name="T12" fmla="*/ 0 w 6"/>
                <a:gd name="T13" fmla="*/ 5 h 6"/>
                <a:gd name="T14" fmla="*/ 1 w 6"/>
                <a:gd name="T15" fmla="*/ 6 h 6"/>
                <a:gd name="T16" fmla="*/ 2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5 h 6"/>
                <a:gd name="T24" fmla="*/ 5 w 6"/>
                <a:gd name="T25" fmla="*/ 4 h 6"/>
                <a:gd name="T26" fmla="*/ 6 w 6"/>
                <a:gd name="T27" fmla="*/ 3 h 6"/>
                <a:gd name="T28" fmla="*/ 6 w 6"/>
                <a:gd name="T29" fmla="*/ 3 h 6"/>
                <a:gd name="T30" fmla="*/ 5 w 6"/>
                <a:gd name="T31" fmla="*/ 2 h 6"/>
                <a:gd name="T32" fmla="*/ 4 w 6"/>
                <a:gd name="T33" fmla="*/ 1 h 6"/>
                <a:gd name="T34" fmla="*/ 4 w 6"/>
                <a:gd name="T35" fmla="*/ 0 h 6"/>
                <a:gd name="T36" fmla="*/ 3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39" name="Freeform 57"/>
            <p:cNvSpPr>
              <a:spLocks/>
            </p:cNvSpPr>
            <p:nvPr/>
          </p:nvSpPr>
          <p:spPr bwMode="auto">
            <a:xfrm>
              <a:off x="1672" y="1289"/>
              <a:ext cx="6" cy="6"/>
            </a:xfrm>
            <a:custGeom>
              <a:avLst/>
              <a:gdLst>
                <a:gd name="T0" fmla="*/ 3 w 6"/>
                <a:gd name="T1" fmla="*/ 0 h 6"/>
                <a:gd name="T2" fmla="*/ 2 w 6"/>
                <a:gd name="T3" fmla="*/ 0 h 6"/>
                <a:gd name="T4" fmla="*/ 1 w 6"/>
                <a:gd name="T5" fmla="*/ 1 h 6"/>
                <a:gd name="T6" fmla="*/ 0 w 6"/>
                <a:gd name="T7" fmla="*/ 2 h 6"/>
                <a:gd name="T8" fmla="*/ 0 w 6"/>
                <a:gd name="T9" fmla="*/ 3 h 6"/>
                <a:gd name="T10" fmla="*/ 0 w 6"/>
                <a:gd name="T11" fmla="*/ 4 h 6"/>
                <a:gd name="T12" fmla="*/ 0 w 6"/>
                <a:gd name="T13" fmla="*/ 5 h 6"/>
                <a:gd name="T14" fmla="*/ 1 w 6"/>
                <a:gd name="T15" fmla="*/ 6 h 6"/>
                <a:gd name="T16" fmla="*/ 2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5 h 6"/>
                <a:gd name="T24" fmla="*/ 5 w 6"/>
                <a:gd name="T25" fmla="*/ 4 h 6"/>
                <a:gd name="T26" fmla="*/ 6 w 6"/>
                <a:gd name="T27" fmla="*/ 3 h 6"/>
                <a:gd name="T28" fmla="*/ 6 w 6"/>
                <a:gd name="T29" fmla="*/ 3 h 6"/>
                <a:gd name="T30" fmla="*/ 5 w 6"/>
                <a:gd name="T31" fmla="*/ 2 h 6"/>
                <a:gd name="T32" fmla="*/ 4 w 6"/>
                <a:gd name="T33" fmla="*/ 1 h 6"/>
                <a:gd name="T34" fmla="*/ 4 w 6"/>
                <a:gd name="T35" fmla="*/ 0 h 6"/>
                <a:gd name="T36" fmla="*/ 3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40" name="Freeform 58"/>
            <p:cNvSpPr>
              <a:spLocks/>
            </p:cNvSpPr>
            <p:nvPr/>
          </p:nvSpPr>
          <p:spPr bwMode="auto">
            <a:xfrm>
              <a:off x="1684" y="1289"/>
              <a:ext cx="6" cy="6"/>
            </a:xfrm>
            <a:custGeom>
              <a:avLst/>
              <a:gdLst>
                <a:gd name="T0" fmla="*/ 3 w 6"/>
                <a:gd name="T1" fmla="*/ 0 h 6"/>
                <a:gd name="T2" fmla="*/ 2 w 6"/>
                <a:gd name="T3" fmla="*/ 0 h 6"/>
                <a:gd name="T4" fmla="*/ 1 w 6"/>
                <a:gd name="T5" fmla="*/ 1 h 6"/>
                <a:gd name="T6" fmla="*/ 0 w 6"/>
                <a:gd name="T7" fmla="*/ 2 h 6"/>
                <a:gd name="T8" fmla="*/ 0 w 6"/>
                <a:gd name="T9" fmla="*/ 3 h 6"/>
                <a:gd name="T10" fmla="*/ 0 w 6"/>
                <a:gd name="T11" fmla="*/ 4 h 6"/>
                <a:gd name="T12" fmla="*/ 0 w 6"/>
                <a:gd name="T13" fmla="*/ 5 h 6"/>
                <a:gd name="T14" fmla="*/ 1 w 6"/>
                <a:gd name="T15" fmla="*/ 6 h 6"/>
                <a:gd name="T16" fmla="*/ 2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5 h 6"/>
                <a:gd name="T24" fmla="*/ 5 w 6"/>
                <a:gd name="T25" fmla="*/ 4 h 6"/>
                <a:gd name="T26" fmla="*/ 6 w 6"/>
                <a:gd name="T27" fmla="*/ 3 h 6"/>
                <a:gd name="T28" fmla="*/ 6 w 6"/>
                <a:gd name="T29" fmla="*/ 3 h 6"/>
                <a:gd name="T30" fmla="*/ 5 w 6"/>
                <a:gd name="T31" fmla="*/ 2 h 6"/>
                <a:gd name="T32" fmla="*/ 4 w 6"/>
                <a:gd name="T33" fmla="*/ 1 h 6"/>
                <a:gd name="T34" fmla="*/ 4 w 6"/>
                <a:gd name="T35" fmla="*/ 0 h 6"/>
                <a:gd name="T36" fmla="*/ 3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41" name="Freeform 59"/>
            <p:cNvSpPr>
              <a:spLocks/>
            </p:cNvSpPr>
            <p:nvPr/>
          </p:nvSpPr>
          <p:spPr bwMode="auto">
            <a:xfrm>
              <a:off x="1696" y="1289"/>
              <a:ext cx="6" cy="6"/>
            </a:xfrm>
            <a:custGeom>
              <a:avLst/>
              <a:gdLst>
                <a:gd name="T0" fmla="*/ 3 w 6"/>
                <a:gd name="T1" fmla="*/ 0 h 6"/>
                <a:gd name="T2" fmla="*/ 2 w 6"/>
                <a:gd name="T3" fmla="*/ 0 h 6"/>
                <a:gd name="T4" fmla="*/ 1 w 6"/>
                <a:gd name="T5" fmla="*/ 1 h 6"/>
                <a:gd name="T6" fmla="*/ 0 w 6"/>
                <a:gd name="T7" fmla="*/ 2 h 6"/>
                <a:gd name="T8" fmla="*/ 0 w 6"/>
                <a:gd name="T9" fmla="*/ 3 h 6"/>
                <a:gd name="T10" fmla="*/ 0 w 6"/>
                <a:gd name="T11" fmla="*/ 4 h 6"/>
                <a:gd name="T12" fmla="*/ 0 w 6"/>
                <a:gd name="T13" fmla="*/ 5 h 6"/>
                <a:gd name="T14" fmla="*/ 1 w 6"/>
                <a:gd name="T15" fmla="*/ 6 h 6"/>
                <a:gd name="T16" fmla="*/ 2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5 h 6"/>
                <a:gd name="T24" fmla="*/ 5 w 6"/>
                <a:gd name="T25" fmla="*/ 4 h 6"/>
                <a:gd name="T26" fmla="*/ 6 w 6"/>
                <a:gd name="T27" fmla="*/ 3 h 6"/>
                <a:gd name="T28" fmla="*/ 6 w 6"/>
                <a:gd name="T29" fmla="*/ 3 h 6"/>
                <a:gd name="T30" fmla="*/ 5 w 6"/>
                <a:gd name="T31" fmla="*/ 2 h 6"/>
                <a:gd name="T32" fmla="*/ 4 w 6"/>
                <a:gd name="T33" fmla="*/ 1 h 6"/>
                <a:gd name="T34" fmla="*/ 4 w 6"/>
                <a:gd name="T35" fmla="*/ 0 h 6"/>
                <a:gd name="T36" fmla="*/ 3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42" name="Freeform 60"/>
            <p:cNvSpPr>
              <a:spLocks/>
            </p:cNvSpPr>
            <p:nvPr/>
          </p:nvSpPr>
          <p:spPr bwMode="auto">
            <a:xfrm>
              <a:off x="1708" y="1289"/>
              <a:ext cx="6" cy="6"/>
            </a:xfrm>
            <a:custGeom>
              <a:avLst/>
              <a:gdLst>
                <a:gd name="T0" fmla="*/ 3 w 6"/>
                <a:gd name="T1" fmla="*/ 0 h 6"/>
                <a:gd name="T2" fmla="*/ 2 w 6"/>
                <a:gd name="T3" fmla="*/ 0 h 6"/>
                <a:gd name="T4" fmla="*/ 1 w 6"/>
                <a:gd name="T5" fmla="*/ 1 h 6"/>
                <a:gd name="T6" fmla="*/ 0 w 6"/>
                <a:gd name="T7" fmla="*/ 2 h 6"/>
                <a:gd name="T8" fmla="*/ 0 w 6"/>
                <a:gd name="T9" fmla="*/ 3 h 6"/>
                <a:gd name="T10" fmla="*/ 0 w 6"/>
                <a:gd name="T11" fmla="*/ 4 h 6"/>
                <a:gd name="T12" fmla="*/ 0 w 6"/>
                <a:gd name="T13" fmla="*/ 5 h 6"/>
                <a:gd name="T14" fmla="*/ 1 w 6"/>
                <a:gd name="T15" fmla="*/ 6 h 6"/>
                <a:gd name="T16" fmla="*/ 2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5 h 6"/>
                <a:gd name="T24" fmla="*/ 5 w 6"/>
                <a:gd name="T25" fmla="*/ 4 h 6"/>
                <a:gd name="T26" fmla="*/ 6 w 6"/>
                <a:gd name="T27" fmla="*/ 3 h 6"/>
                <a:gd name="T28" fmla="*/ 6 w 6"/>
                <a:gd name="T29" fmla="*/ 3 h 6"/>
                <a:gd name="T30" fmla="*/ 5 w 6"/>
                <a:gd name="T31" fmla="*/ 2 h 6"/>
                <a:gd name="T32" fmla="*/ 4 w 6"/>
                <a:gd name="T33" fmla="*/ 1 h 6"/>
                <a:gd name="T34" fmla="*/ 4 w 6"/>
                <a:gd name="T35" fmla="*/ 0 h 6"/>
                <a:gd name="T36" fmla="*/ 3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43" name="Freeform 61"/>
            <p:cNvSpPr>
              <a:spLocks/>
            </p:cNvSpPr>
            <p:nvPr/>
          </p:nvSpPr>
          <p:spPr bwMode="auto">
            <a:xfrm>
              <a:off x="1720" y="1289"/>
              <a:ext cx="6" cy="6"/>
            </a:xfrm>
            <a:custGeom>
              <a:avLst/>
              <a:gdLst>
                <a:gd name="T0" fmla="*/ 3 w 6"/>
                <a:gd name="T1" fmla="*/ 0 h 6"/>
                <a:gd name="T2" fmla="*/ 2 w 6"/>
                <a:gd name="T3" fmla="*/ 0 h 6"/>
                <a:gd name="T4" fmla="*/ 1 w 6"/>
                <a:gd name="T5" fmla="*/ 1 h 6"/>
                <a:gd name="T6" fmla="*/ 0 w 6"/>
                <a:gd name="T7" fmla="*/ 2 h 6"/>
                <a:gd name="T8" fmla="*/ 0 w 6"/>
                <a:gd name="T9" fmla="*/ 3 h 6"/>
                <a:gd name="T10" fmla="*/ 0 w 6"/>
                <a:gd name="T11" fmla="*/ 4 h 6"/>
                <a:gd name="T12" fmla="*/ 0 w 6"/>
                <a:gd name="T13" fmla="*/ 5 h 6"/>
                <a:gd name="T14" fmla="*/ 1 w 6"/>
                <a:gd name="T15" fmla="*/ 6 h 6"/>
                <a:gd name="T16" fmla="*/ 2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5 h 6"/>
                <a:gd name="T24" fmla="*/ 5 w 6"/>
                <a:gd name="T25" fmla="*/ 4 h 6"/>
                <a:gd name="T26" fmla="*/ 6 w 6"/>
                <a:gd name="T27" fmla="*/ 3 h 6"/>
                <a:gd name="T28" fmla="*/ 6 w 6"/>
                <a:gd name="T29" fmla="*/ 3 h 6"/>
                <a:gd name="T30" fmla="*/ 5 w 6"/>
                <a:gd name="T31" fmla="*/ 2 h 6"/>
                <a:gd name="T32" fmla="*/ 4 w 6"/>
                <a:gd name="T33" fmla="*/ 1 h 6"/>
                <a:gd name="T34" fmla="*/ 4 w 6"/>
                <a:gd name="T35" fmla="*/ 0 h 6"/>
                <a:gd name="T36" fmla="*/ 3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44" name="Freeform 62"/>
            <p:cNvSpPr>
              <a:spLocks/>
            </p:cNvSpPr>
            <p:nvPr/>
          </p:nvSpPr>
          <p:spPr bwMode="auto">
            <a:xfrm>
              <a:off x="1732" y="1289"/>
              <a:ext cx="6" cy="6"/>
            </a:xfrm>
            <a:custGeom>
              <a:avLst/>
              <a:gdLst>
                <a:gd name="T0" fmla="*/ 3 w 6"/>
                <a:gd name="T1" fmla="*/ 0 h 6"/>
                <a:gd name="T2" fmla="*/ 2 w 6"/>
                <a:gd name="T3" fmla="*/ 0 h 6"/>
                <a:gd name="T4" fmla="*/ 1 w 6"/>
                <a:gd name="T5" fmla="*/ 1 h 6"/>
                <a:gd name="T6" fmla="*/ 0 w 6"/>
                <a:gd name="T7" fmla="*/ 2 h 6"/>
                <a:gd name="T8" fmla="*/ 0 w 6"/>
                <a:gd name="T9" fmla="*/ 3 h 6"/>
                <a:gd name="T10" fmla="*/ 0 w 6"/>
                <a:gd name="T11" fmla="*/ 4 h 6"/>
                <a:gd name="T12" fmla="*/ 0 w 6"/>
                <a:gd name="T13" fmla="*/ 5 h 6"/>
                <a:gd name="T14" fmla="*/ 1 w 6"/>
                <a:gd name="T15" fmla="*/ 6 h 6"/>
                <a:gd name="T16" fmla="*/ 2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5 h 6"/>
                <a:gd name="T24" fmla="*/ 5 w 6"/>
                <a:gd name="T25" fmla="*/ 4 h 6"/>
                <a:gd name="T26" fmla="*/ 6 w 6"/>
                <a:gd name="T27" fmla="*/ 3 h 6"/>
                <a:gd name="T28" fmla="*/ 6 w 6"/>
                <a:gd name="T29" fmla="*/ 3 h 6"/>
                <a:gd name="T30" fmla="*/ 5 w 6"/>
                <a:gd name="T31" fmla="*/ 2 h 6"/>
                <a:gd name="T32" fmla="*/ 4 w 6"/>
                <a:gd name="T33" fmla="*/ 1 h 6"/>
                <a:gd name="T34" fmla="*/ 4 w 6"/>
                <a:gd name="T35" fmla="*/ 0 h 6"/>
                <a:gd name="T36" fmla="*/ 3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45" name="Freeform 63"/>
            <p:cNvSpPr>
              <a:spLocks/>
            </p:cNvSpPr>
            <p:nvPr/>
          </p:nvSpPr>
          <p:spPr bwMode="auto">
            <a:xfrm>
              <a:off x="1744" y="1289"/>
              <a:ext cx="6" cy="6"/>
            </a:xfrm>
            <a:custGeom>
              <a:avLst/>
              <a:gdLst>
                <a:gd name="T0" fmla="*/ 3 w 6"/>
                <a:gd name="T1" fmla="*/ 0 h 6"/>
                <a:gd name="T2" fmla="*/ 2 w 6"/>
                <a:gd name="T3" fmla="*/ 0 h 6"/>
                <a:gd name="T4" fmla="*/ 1 w 6"/>
                <a:gd name="T5" fmla="*/ 1 h 6"/>
                <a:gd name="T6" fmla="*/ 0 w 6"/>
                <a:gd name="T7" fmla="*/ 2 h 6"/>
                <a:gd name="T8" fmla="*/ 0 w 6"/>
                <a:gd name="T9" fmla="*/ 3 h 6"/>
                <a:gd name="T10" fmla="*/ 0 w 6"/>
                <a:gd name="T11" fmla="*/ 4 h 6"/>
                <a:gd name="T12" fmla="*/ 0 w 6"/>
                <a:gd name="T13" fmla="*/ 5 h 6"/>
                <a:gd name="T14" fmla="*/ 1 w 6"/>
                <a:gd name="T15" fmla="*/ 6 h 6"/>
                <a:gd name="T16" fmla="*/ 2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5 h 6"/>
                <a:gd name="T24" fmla="*/ 5 w 6"/>
                <a:gd name="T25" fmla="*/ 4 h 6"/>
                <a:gd name="T26" fmla="*/ 6 w 6"/>
                <a:gd name="T27" fmla="*/ 3 h 6"/>
                <a:gd name="T28" fmla="*/ 6 w 6"/>
                <a:gd name="T29" fmla="*/ 3 h 6"/>
                <a:gd name="T30" fmla="*/ 5 w 6"/>
                <a:gd name="T31" fmla="*/ 2 h 6"/>
                <a:gd name="T32" fmla="*/ 4 w 6"/>
                <a:gd name="T33" fmla="*/ 1 h 6"/>
                <a:gd name="T34" fmla="*/ 4 w 6"/>
                <a:gd name="T35" fmla="*/ 0 h 6"/>
                <a:gd name="T36" fmla="*/ 3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46" name="Freeform 64"/>
            <p:cNvSpPr>
              <a:spLocks/>
            </p:cNvSpPr>
            <p:nvPr/>
          </p:nvSpPr>
          <p:spPr bwMode="auto">
            <a:xfrm>
              <a:off x="1756" y="1289"/>
              <a:ext cx="6" cy="6"/>
            </a:xfrm>
            <a:custGeom>
              <a:avLst/>
              <a:gdLst>
                <a:gd name="T0" fmla="*/ 3 w 6"/>
                <a:gd name="T1" fmla="*/ 0 h 6"/>
                <a:gd name="T2" fmla="*/ 2 w 6"/>
                <a:gd name="T3" fmla="*/ 0 h 6"/>
                <a:gd name="T4" fmla="*/ 1 w 6"/>
                <a:gd name="T5" fmla="*/ 1 h 6"/>
                <a:gd name="T6" fmla="*/ 0 w 6"/>
                <a:gd name="T7" fmla="*/ 2 h 6"/>
                <a:gd name="T8" fmla="*/ 0 w 6"/>
                <a:gd name="T9" fmla="*/ 3 h 6"/>
                <a:gd name="T10" fmla="*/ 0 w 6"/>
                <a:gd name="T11" fmla="*/ 4 h 6"/>
                <a:gd name="T12" fmla="*/ 0 w 6"/>
                <a:gd name="T13" fmla="*/ 5 h 6"/>
                <a:gd name="T14" fmla="*/ 1 w 6"/>
                <a:gd name="T15" fmla="*/ 6 h 6"/>
                <a:gd name="T16" fmla="*/ 2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5 h 6"/>
                <a:gd name="T24" fmla="*/ 5 w 6"/>
                <a:gd name="T25" fmla="*/ 4 h 6"/>
                <a:gd name="T26" fmla="*/ 6 w 6"/>
                <a:gd name="T27" fmla="*/ 3 h 6"/>
                <a:gd name="T28" fmla="*/ 6 w 6"/>
                <a:gd name="T29" fmla="*/ 3 h 6"/>
                <a:gd name="T30" fmla="*/ 5 w 6"/>
                <a:gd name="T31" fmla="*/ 2 h 6"/>
                <a:gd name="T32" fmla="*/ 4 w 6"/>
                <a:gd name="T33" fmla="*/ 1 h 6"/>
                <a:gd name="T34" fmla="*/ 4 w 6"/>
                <a:gd name="T35" fmla="*/ 0 h 6"/>
                <a:gd name="T36" fmla="*/ 3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47" name="Freeform 65"/>
            <p:cNvSpPr>
              <a:spLocks/>
            </p:cNvSpPr>
            <p:nvPr/>
          </p:nvSpPr>
          <p:spPr bwMode="auto">
            <a:xfrm>
              <a:off x="1768" y="1289"/>
              <a:ext cx="6" cy="6"/>
            </a:xfrm>
            <a:custGeom>
              <a:avLst/>
              <a:gdLst>
                <a:gd name="T0" fmla="*/ 3 w 6"/>
                <a:gd name="T1" fmla="*/ 0 h 6"/>
                <a:gd name="T2" fmla="*/ 2 w 6"/>
                <a:gd name="T3" fmla="*/ 0 h 6"/>
                <a:gd name="T4" fmla="*/ 1 w 6"/>
                <a:gd name="T5" fmla="*/ 1 h 6"/>
                <a:gd name="T6" fmla="*/ 0 w 6"/>
                <a:gd name="T7" fmla="*/ 2 h 6"/>
                <a:gd name="T8" fmla="*/ 0 w 6"/>
                <a:gd name="T9" fmla="*/ 3 h 6"/>
                <a:gd name="T10" fmla="*/ 0 w 6"/>
                <a:gd name="T11" fmla="*/ 4 h 6"/>
                <a:gd name="T12" fmla="*/ 0 w 6"/>
                <a:gd name="T13" fmla="*/ 5 h 6"/>
                <a:gd name="T14" fmla="*/ 1 w 6"/>
                <a:gd name="T15" fmla="*/ 6 h 6"/>
                <a:gd name="T16" fmla="*/ 2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5 h 6"/>
                <a:gd name="T24" fmla="*/ 5 w 6"/>
                <a:gd name="T25" fmla="*/ 4 h 6"/>
                <a:gd name="T26" fmla="*/ 6 w 6"/>
                <a:gd name="T27" fmla="*/ 3 h 6"/>
                <a:gd name="T28" fmla="*/ 6 w 6"/>
                <a:gd name="T29" fmla="*/ 3 h 6"/>
                <a:gd name="T30" fmla="*/ 5 w 6"/>
                <a:gd name="T31" fmla="*/ 2 h 6"/>
                <a:gd name="T32" fmla="*/ 4 w 6"/>
                <a:gd name="T33" fmla="*/ 1 h 6"/>
                <a:gd name="T34" fmla="*/ 4 w 6"/>
                <a:gd name="T35" fmla="*/ 0 h 6"/>
                <a:gd name="T36" fmla="*/ 3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48" name="Freeform 66"/>
            <p:cNvSpPr>
              <a:spLocks/>
            </p:cNvSpPr>
            <p:nvPr/>
          </p:nvSpPr>
          <p:spPr bwMode="auto">
            <a:xfrm>
              <a:off x="1780" y="1289"/>
              <a:ext cx="6" cy="6"/>
            </a:xfrm>
            <a:custGeom>
              <a:avLst/>
              <a:gdLst>
                <a:gd name="T0" fmla="*/ 3 w 6"/>
                <a:gd name="T1" fmla="*/ 0 h 6"/>
                <a:gd name="T2" fmla="*/ 2 w 6"/>
                <a:gd name="T3" fmla="*/ 0 h 6"/>
                <a:gd name="T4" fmla="*/ 1 w 6"/>
                <a:gd name="T5" fmla="*/ 1 h 6"/>
                <a:gd name="T6" fmla="*/ 0 w 6"/>
                <a:gd name="T7" fmla="*/ 2 h 6"/>
                <a:gd name="T8" fmla="*/ 0 w 6"/>
                <a:gd name="T9" fmla="*/ 3 h 6"/>
                <a:gd name="T10" fmla="*/ 0 w 6"/>
                <a:gd name="T11" fmla="*/ 4 h 6"/>
                <a:gd name="T12" fmla="*/ 0 w 6"/>
                <a:gd name="T13" fmla="*/ 5 h 6"/>
                <a:gd name="T14" fmla="*/ 1 w 6"/>
                <a:gd name="T15" fmla="*/ 6 h 6"/>
                <a:gd name="T16" fmla="*/ 2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5 h 6"/>
                <a:gd name="T24" fmla="*/ 5 w 6"/>
                <a:gd name="T25" fmla="*/ 4 h 6"/>
                <a:gd name="T26" fmla="*/ 6 w 6"/>
                <a:gd name="T27" fmla="*/ 3 h 6"/>
                <a:gd name="T28" fmla="*/ 6 w 6"/>
                <a:gd name="T29" fmla="*/ 3 h 6"/>
                <a:gd name="T30" fmla="*/ 5 w 6"/>
                <a:gd name="T31" fmla="*/ 2 h 6"/>
                <a:gd name="T32" fmla="*/ 4 w 6"/>
                <a:gd name="T33" fmla="*/ 1 h 6"/>
                <a:gd name="T34" fmla="*/ 4 w 6"/>
                <a:gd name="T35" fmla="*/ 0 h 6"/>
                <a:gd name="T36" fmla="*/ 3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49" name="Freeform 67"/>
            <p:cNvSpPr>
              <a:spLocks/>
            </p:cNvSpPr>
            <p:nvPr/>
          </p:nvSpPr>
          <p:spPr bwMode="auto">
            <a:xfrm>
              <a:off x="1792" y="1289"/>
              <a:ext cx="6" cy="6"/>
            </a:xfrm>
            <a:custGeom>
              <a:avLst/>
              <a:gdLst>
                <a:gd name="T0" fmla="*/ 3 w 6"/>
                <a:gd name="T1" fmla="*/ 0 h 6"/>
                <a:gd name="T2" fmla="*/ 2 w 6"/>
                <a:gd name="T3" fmla="*/ 0 h 6"/>
                <a:gd name="T4" fmla="*/ 1 w 6"/>
                <a:gd name="T5" fmla="*/ 1 h 6"/>
                <a:gd name="T6" fmla="*/ 0 w 6"/>
                <a:gd name="T7" fmla="*/ 2 h 6"/>
                <a:gd name="T8" fmla="*/ 0 w 6"/>
                <a:gd name="T9" fmla="*/ 3 h 6"/>
                <a:gd name="T10" fmla="*/ 0 w 6"/>
                <a:gd name="T11" fmla="*/ 4 h 6"/>
                <a:gd name="T12" fmla="*/ 0 w 6"/>
                <a:gd name="T13" fmla="*/ 5 h 6"/>
                <a:gd name="T14" fmla="*/ 1 w 6"/>
                <a:gd name="T15" fmla="*/ 6 h 6"/>
                <a:gd name="T16" fmla="*/ 2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5 h 6"/>
                <a:gd name="T24" fmla="*/ 5 w 6"/>
                <a:gd name="T25" fmla="*/ 4 h 6"/>
                <a:gd name="T26" fmla="*/ 6 w 6"/>
                <a:gd name="T27" fmla="*/ 3 h 6"/>
                <a:gd name="T28" fmla="*/ 6 w 6"/>
                <a:gd name="T29" fmla="*/ 3 h 6"/>
                <a:gd name="T30" fmla="*/ 5 w 6"/>
                <a:gd name="T31" fmla="*/ 2 h 6"/>
                <a:gd name="T32" fmla="*/ 4 w 6"/>
                <a:gd name="T33" fmla="*/ 1 h 6"/>
                <a:gd name="T34" fmla="*/ 4 w 6"/>
                <a:gd name="T35" fmla="*/ 0 h 6"/>
                <a:gd name="T36" fmla="*/ 3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50" name="Freeform 68"/>
            <p:cNvSpPr>
              <a:spLocks/>
            </p:cNvSpPr>
            <p:nvPr/>
          </p:nvSpPr>
          <p:spPr bwMode="auto">
            <a:xfrm>
              <a:off x="1804" y="1289"/>
              <a:ext cx="6" cy="6"/>
            </a:xfrm>
            <a:custGeom>
              <a:avLst/>
              <a:gdLst>
                <a:gd name="T0" fmla="*/ 3 w 6"/>
                <a:gd name="T1" fmla="*/ 0 h 6"/>
                <a:gd name="T2" fmla="*/ 2 w 6"/>
                <a:gd name="T3" fmla="*/ 0 h 6"/>
                <a:gd name="T4" fmla="*/ 1 w 6"/>
                <a:gd name="T5" fmla="*/ 1 h 6"/>
                <a:gd name="T6" fmla="*/ 0 w 6"/>
                <a:gd name="T7" fmla="*/ 2 h 6"/>
                <a:gd name="T8" fmla="*/ 0 w 6"/>
                <a:gd name="T9" fmla="*/ 3 h 6"/>
                <a:gd name="T10" fmla="*/ 0 w 6"/>
                <a:gd name="T11" fmla="*/ 4 h 6"/>
                <a:gd name="T12" fmla="*/ 0 w 6"/>
                <a:gd name="T13" fmla="*/ 5 h 6"/>
                <a:gd name="T14" fmla="*/ 1 w 6"/>
                <a:gd name="T15" fmla="*/ 6 h 6"/>
                <a:gd name="T16" fmla="*/ 2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5 h 6"/>
                <a:gd name="T24" fmla="*/ 5 w 6"/>
                <a:gd name="T25" fmla="*/ 4 h 6"/>
                <a:gd name="T26" fmla="*/ 6 w 6"/>
                <a:gd name="T27" fmla="*/ 3 h 6"/>
                <a:gd name="T28" fmla="*/ 6 w 6"/>
                <a:gd name="T29" fmla="*/ 3 h 6"/>
                <a:gd name="T30" fmla="*/ 5 w 6"/>
                <a:gd name="T31" fmla="*/ 2 h 6"/>
                <a:gd name="T32" fmla="*/ 4 w 6"/>
                <a:gd name="T33" fmla="*/ 1 h 6"/>
                <a:gd name="T34" fmla="*/ 4 w 6"/>
                <a:gd name="T35" fmla="*/ 0 h 6"/>
                <a:gd name="T36" fmla="*/ 3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51" name="Freeform 69"/>
            <p:cNvSpPr>
              <a:spLocks/>
            </p:cNvSpPr>
            <p:nvPr/>
          </p:nvSpPr>
          <p:spPr bwMode="auto">
            <a:xfrm>
              <a:off x="1816" y="1289"/>
              <a:ext cx="6" cy="6"/>
            </a:xfrm>
            <a:custGeom>
              <a:avLst/>
              <a:gdLst>
                <a:gd name="T0" fmla="*/ 3 w 6"/>
                <a:gd name="T1" fmla="*/ 0 h 6"/>
                <a:gd name="T2" fmla="*/ 2 w 6"/>
                <a:gd name="T3" fmla="*/ 0 h 6"/>
                <a:gd name="T4" fmla="*/ 1 w 6"/>
                <a:gd name="T5" fmla="*/ 1 h 6"/>
                <a:gd name="T6" fmla="*/ 0 w 6"/>
                <a:gd name="T7" fmla="*/ 2 h 6"/>
                <a:gd name="T8" fmla="*/ 0 w 6"/>
                <a:gd name="T9" fmla="*/ 3 h 6"/>
                <a:gd name="T10" fmla="*/ 0 w 6"/>
                <a:gd name="T11" fmla="*/ 4 h 6"/>
                <a:gd name="T12" fmla="*/ 0 w 6"/>
                <a:gd name="T13" fmla="*/ 5 h 6"/>
                <a:gd name="T14" fmla="*/ 1 w 6"/>
                <a:gd name="T15" fmla="*/ 6 h 6"/>
                <a:gd name="T16" fmla="*/ 2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5 h 6"/>
                <a:gd name="T24" fmla="*/ 5 w 6"/>
                <a:gd name="T25" fmla="*/ 4 h 6"/>
                <a:gd name="T26" fmla="*/ 6 w 6"/>
                <a:gd name="T27" fmla="*/ 3 h 6"/>
                <a:gd name="T28" fmla="*/ 6 w 6"/>
                <a:gd name="T29" fmla="*/ 3 h 6"/>
                <a:gd name="T30" fmla="*/ 5 w 6"/>
                <a:gd name="T31" fmla="*/ 2 h 6"/>
                <a:gd name="T32" fmla="*/ 4 w 6"/>
                <a:gd name="T33" fmla="*/ 1 h 6"/>
                <a:gd name="T34" fmla="*/ 4 w 6"/>
                <a:gd name="T35" fmla="*/ 0 h 6"/>
                <a:gd name="T36" fmla="*/ 3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52" name="Freeform 70"/>
            <p:cNvSpPr>
              <a:spLocks/>
            </p:cNvSpPr>
            <p:nvPr/>
          </p:nvSpPr>
          <p:spPr bwMode="auto">
            <a:xfrm>
              <a:off x="1828" y="1289"/>
              <a:ext cx="6" cy="6"/>
            </a:xfrm>
            <a:custGeom>
              <a:avLst/>
              <a:gdLst>
                <a:gd name="T0" fmla="*/ 3 w 6"/>
                <a:gd name="T1" fmla="*/ 0 h 6"/>
                <a:gd name="T2" fmla="*/ 2 w 6"/>
                <a:gd name="T3" fmla="*/ 0 h 6"/>
                <a:gd name="T4" fmla="*/ 1 w 6"/>
                <a:gd name="T5" fmla="*/ 1 h 6"/>
                <a:gd name="T6" fmla="*/ 0 w 6"/>
                <a:gd name="T7" fmla="*/ 2 h 6"/>
                <a:gd name="T8" fmla="*/ 0 w 6"/>
                <a:gd name="T9" fmla="*/ 3 h 6"/>
                <a:gd name="T10" fmla="*/ 0 w 6"/>
                <a:gd name="T11" fmla="*/ 4 h 6"/>
                <a:gd name="T12" fmla="*/ 0 w 6"/>
                <a:gd name="T13" fmla="*/ 5 h 6"/>
                <a:gd name="T14" fmla="*/ 1 w 6"/>
                <a:gd name="T15" fmla="*/ 6 h 6"/>
                <a:gd name="T16" fmla="*/ 2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5 h 6"/>
                <a:gd name="T24" fmla="*/ 5 w 6"/>
                <a:gd name="T25" fmla="*/ 4 h 6"/>
                <a:gd name="T26" fmla="*/ 6 w 6"/>
                <a:gd name="T27" fmla="*/ 3 h 6"/>
                <a:gd name="T28" fmla="*/ 6 w 6"/>
                <a:gd name="T29" fmla="*/ 3 h 6"/>
                <a:gd name="T30" fmla="*/ 5 w 6"/>
                <a:gd name="T31" fmla="*/ 2 h 6"/>
                <a:gd name="T32" fmla="*/ 4 w 6"/>
                <a:gd name="T33" fmla="*/ 1 h 6"/>
                <a:gd name="T34" fmla="*/ 4 w 6"/>
                <a:gd name="T35" fmla="*/ 0 h 6"/>
                <a:gd name="T36" fmla="*/ 3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53" name="Freeform 71"/>
            <p:cNvSpPr>
              <a:spLocks/>
            </p:cNvSpPr>
            <p:nvPr/>
          </p:nvSpPr>
          <p:spPr bwMode="auto">
            <a:xfrm>
              <a:off x="1840" y="1289"/>
              <a:ext cx="6" cy="6"/>
            </a:xfrm>
            <a:custGeom>
              <a:avLst/>
              <a:gdLst>
                <a:gd name="T0" fmla="*/ 3 w 6"/>
                <a:gd name="T1" fmla="*/ 0 h 6"/>
                <a:gd name="T2" fmla="*/ 2 w 6"/>
                <a:gd name="T3" fmla="*/ 0 h 6"/>
                <a:gd name="T4" fmla="*/ 1 w 6"/>
                <a:gd name="T5" fmla="*/ 1 h 6"/>
                <a:gd name="T6" fmla="*/ 0 w 6"/>
                <a:gd name="T7" fmla="*/ 2 h 6"/>
                <a:gd name="T8" fmla="*/ 0 w 6"/>
                <a:gd name="T9" fmla="*/ 3 h 6"/>
                <a:gd name="T10" fmla="*/ 0 w 6"/>
                <a:gd name="T11" fmla="*/ 4 h 6"/>
                <a:gd name="T12" fmla="*/ 0 w 6"/>
                <a:gd name="T13" fmla="*/ 5 h 6"/>
                <a:gd name="T14" fmla="*/ 1 w 6"/>
                <a:gd name="T15" fmla="*/ 6 h 6"/>
                <a:gd name="T16" fmla="*/ 2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5 h 6"/>
                <a:gd name="T24" fmla="*/ 5 w 6"/>
                <a:gd name="T25" fmla="*/ 4 h 6"/>
                <a:gd name="T26" fmla="*/ 6 w 6"/>
                <a:gd name="T27" fmla="*/ 3 h 6"/>
                <a:gd name="T28" fmla="*/ 6 w 6"/>
                <a:gd name="T29" fmla="*/ 3 h 6"/>
                <a:gd name="T30" fmla="*/ 5 w 6"/>
                <a:gd name="T31" fmla="*/ 2 h 6"/>
                <a:gd name="T32" fmla="*/ 4 w 6"/>
                <a:gd name="T33" fmla="*/ 1 h 6"/>
                <a:gd name="T34" fmla="*/ 4 w 6"/>
                <a:gd name="T35" fmla="*/ 0 h 6"/>
                <a:gd name="T36" fmla="*/ 3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54" name="Freeform 72"/>
            <p:cNvSpPr>
              <a:spLocks/>
            </p:cNvSpPr>
            <p:nvPr/>
          </p:nvSpPr>
          <p:spPr bwMode="auto">
            <a:xfrm>
              <a:off x="1852" y="1289"/>
              <a:ext cx="6" cy="6"/>
            </a:xfrm>
            <a:custGeom>
              <a:avLst/>
              <a:gdLst>
                <a:gd name="T0" fmla="*/ 3 w 6"/>
                <a:gd name="T1" fmla="*/ 0 h 6"/>
                <a:gd name="T2" fmla="*/ 2 w 6"/>
                <a:gd name="T3" fmla="*/ 0 h 6"/>
                <a:gd name="T4" fmla="*/ 1 w 6"/>
                <a:gd name="T5" fmla="*/ 1 h 6"/>
                <a:gd name="T6" fmla="*/ 0 w 6"/>
                <a:gd name="T7" fmla="*/ 2 h 6"/>
                <a:gd name="T8" fmla="*/ 0 w 6"/>
                <a:gd name="T9" fmla="*/ 3 h 6"/>
                <a:gd name="T10" fmla="*/ 0 w 6"/>
                <a:gd name="T11" fmla="*/ 4 h 6"/>
                <a:gd name="T12" fmla="*/ 0 w 6"/>
                <a:gd name="T13" fmla="*/ 5 h 6"/>
                <a:gd name="T14" fmla="*/ 1 w 6"/>
                <a:gd name="T15" fmla="*/ 6 h 6"/>
                <a:gd name="T16" fmla="*/ 2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5 h 6"/>
                <a:gd name="T24" fmla="*/ 5 w 6"/>
                <a:gd name="T25" fmla="*/ 4 h 6"/>
                <a:gd name="T26" fmla="*/ 6 w 6"/>
                <a:gd name="T27" fmla="*/ 3 h 6"/>
                <a:gd name="T28" fmla="*/ 6 w 6"/>
                <a:gd name="T29" fmla="*/ 3 h 6"/>
                <a:gd name="T30" fmla="*/ 5 w 6"/>
                <a:gd name="T31" fmla="*/ 2 h 6"/>
                <a:gd name="T32" fmla="*/ 4 w 6"/>
                <a:gd name="T33" fmla="*/ 1 h 6"/>
                <a:gd name="T34" fmla="*/ 4 w 6"/>
                <a:gd name="T35" fmla="*/ 0 h 6"/>
                <a:gd name="T36" fmla="*/ 3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55" name="Freeform 73"/>
            <p:cNvSpPr>
              <a:spLocks/>
            </p:cNvSpPr>
            <p:nvPr/>
          </p:nvSpPr>
          <p:spPr bwMode="auto">
            <a:xfrm>
              <a:off x="1864" y="1289"/>
              <a:ext cx="6" cy="6"/>
            </a:xfrm>
            <a:custGeom>
              <a:avLst/>
              <a:gdLst>
                <a:gd name="T0" fmla="*/ 3 w 6"/>
                <a:gd name="T1" fmla="*/ 0 h 6"/>
                <a:gd name="T2" fmla="*/ 2 w 6"/>
                <a:gd name="T3" fmla="*/ 0 h 6"/>
                <a:gd name="T4" fmla="*/ 1 w 6"/>
                <a:gd name="T5" fmla="*/ 1 h 6"/>
                <a:gd name="T6" fmla="*/ 0 w 6"/>
                <a:gd name="T7" fmla="*/ 2 h 6"/>
                <a:gd name="T8" fmla="*/ 0 w 6"/>
                <a:gd name="T9" fmla="*/ 3 h 6"/>
                <a:gd name="T10" fmla="*/ 0 w 6"/>
                <a:gd name="T11" fmla="*/ 4 h 6"/>
                <a:gd name="T12" fmla="*/ 0 w 6"/>
                <a:gd name="T13" fmla="*/ 5 h 6"/>
                <a:gd name="T14" fmla="*/ 1 w 6"/>
                <a:gd name="T15" fmla="*/ 6 h 6"/>
                <a:gd name="T16" fmla="*/ 2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5 h 6"/>
                <a:gd name="T24" fmla="*/ 5 w 6"/>
                <a:gd name="T25" fmla="*/ 4 h 6"/>
                <a:gd name="T26" fmla="*/ 6 w 6"/>
                <a:gd name="T27" fmla="*/ 3 h 6"/>
                <a:gd name="T28" fmla="*/ 6 w 6"/>
                <a:gd name="T29" fmla="*/ 3 h 6"/>
                <a:gd name="T30" fmla="*/ 5 w 6"/>
                <a:gd name="T31" fmla="*/ 2 h 6"/>
                <a:gd name="T32" fmla="*/ 4 w 6"/>
                <a:gd name="T33" fmla="*/ 1 h 6"/>
                <a:gd name="T34" fmla="*/ 4 w 6"/>
                <a:gd name="T35" fmla="*/ 0 h 6"/>
                <a:gd name="T36" fmla="*/ 3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56" name="Freeform 74"/>
            <p:cNvSpPr>
              <a:spLocks/>
            </p:cNvSpPr>
            <p:nvPr/>
          </p:nvSpPr>
          <p:spPr bwMode="auto">
            <a:xfrm>
              <a:off x="1876" y="1289"/>
              <a:ext cx="6" cy="6"/>
            </a:xfrm>
            <a:custGeom>
              <a:avLst/>
              <a:gdLst>
                <a:gd name="T0" fmla="*/ 3 w 6"/>
                <a:gd name="T1" fmla="*/ 0 h 6"/>
                <a:gd name="T2" fmla="*/ 2 w 6"/>
                <a:gd name="T3" fmla="*/ 0 h 6"/>
                <a:gd name="T4" fmla="*/ 1 w 6"/>
                <a:gd name="T5" fmla="*/ 1 h 6"/>
                <a:gd name="T6" fmla="*/ 0 w 6"/>
                <a:gd name="T7" fmla="*/ 2 h 6"/>
                <a:gd name="T8" fmla="*/ 0 w 6"/>
                <a:gd name="T9" fmla="*/ 3 h 6"/>
                <a:gd name="T10" fmla="*/ 0 w 6"/>
                <a:gd name="T11" fmla="*/ 4 h 6"/>
                <a:gd name="T12" fmla="*/ 0 w 6"/>
                <a:gd name="T13" fmla="*/ 5 h 6"/>
                <a:gd name="T14" fmla="*/ 1 w 6"/>
                <a:gd name="T15" fmla="*/ 6 h 6"/>
                <a:gd name="T16" fmla="*/ 2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5 h 6"/>
                <a:gd name="T24" fmla="*/ 5 w 6"/>
                <a:gd name="T25" fmla="*/ 4 h 6"/>
                <a:gd name="T26" fmla="*/ 6 w 6"/>
                <a:gd name="T27" fmla="*/ 3 h 6"/>
                <a:gd name="T28" fmla="*/ 6 w 6"/>
                <a:gd name="T29" fmla="*/ 3 h 6"/>
                <a:gd name="T30" fmla="*/ 5 w 6"/>
                <a:gd name="T31" fmla="*/ 2 h 6"/>
                <a:gd name="T32" fmla="*/ 4 w 6"/>
                <a:gd name="T33" fmla="*/ 1 h 6"/>
                <a:gd name="T34" fmla="*/ 4 w 6"/>
                <a:gd name="T35" fmla="*/ 0 h 6"/>
                <a:gd name="T36" fmla="*/ 3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57" name="Freeform 75"/>
            <p:cNvSpPr>
              <a:spLocks/>
            </p:cNvSpPr>
            <p:nvPr/>
          </p:nvSpPr>
          <p:spPr bwMode="auto">
            <a:xfrm>
              <a:off x="1888" y="1289"/>
              <a:ext cx="6" cy="6"/>
            </a:xfrm>
            <a:custGeom>
              <a:avLst/>
              <a:gdLst>
                <a:gd name="T0" fmla="*/ 3 w 6"/>
                <a:gd name="T1" fmla="*/ 0 h 6"/>
                <a:gd name="T2" fmla="*/ 2 w 6"/>
                <a:gd name="T3" fmla="*/ 0 h 6"/>
                <a:gd name="T4" fmla="*/ 1 w 6"/>
                <a:gd name="T5" fmla="*/ 1 h 6"/>
                <a:gd name="T6" fmla="*/ 0 w 6"/>
                <a:gd name="T7" fmla="*/ 2 h 6"/>
                <a:gd name="T8" fmla="*/ 0 w 6"/>
                <a:gd name="T9" fmla="*/ 3 h 6"/>
                <a:gd name="T10" fmla="*/ 0 w 6"/>
                <a:gd name="T11" fmla="*/ 4 h 6"/>
                <a:gd name="T12" fmla="*/ 0 w 6"/>
                <a:gd name="T13" fmla="*/ 5 h 6"/>
                <a:gd name="T14" fmla="*/ 1 w 6"/>
                <a:gd name="T15" fmla="*/ 6 h 6"/>
                <a:gd name="T16" fmla="*/ 2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5 h 6"/>
                <a:gd name="T24" fmla="*/ 5 w 6"/>
                <a:gd name="T25" fmla="*/ 4 h 6"/>
                <a:gd name="T26" fmla="*/ 6 w 6"/>
                <a:gd name="T27" fmla="*/ 3 h 6"/>
                <a:gd name="T28" fmla="*/ 6 w 6"/>
                <a:gd name="T29" fmla="*/ 3 h 6"/>
                <a:gd name="T30" fmla="*/ 5 w 6"/>
                <a:gd name="T31" fmla="*/ 2 h 6"/>
                <a:gd name="T32" fmla="*/ 4 w 6"/>
                <a:gd name="T33" fmla="*/ 1 h 6"/>
                <a:gd name="T34" fmla="*/ 4 w 6"/>
                <a:gd name="T35" fmla="*/ 0 h 6"/>
                <a:gd name="T36" fmla="*/ 3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58" name="Freeform 76"/>
            <p:cNvSpPr>
              <a:spLocks/>
            </p:cNvSpPr>
            <p:nvPr/>
          </p:nvSpPr>
          <p:spPr bwMode="auto">
            <a:xfrm>
              <a:off x="1900" y="1289"/>
              <a:ext cx="6" cy="6"/>
            </a:xfrm>
            <a:custGeom>
              <a:avLst/>
              <a:gdLst>
                <a:gd name="T0" fmla="*/ 3 w 6"/>
                <a:gd name="T1" fmla="*/ 0 h 6"/>
                <a:gd name="T2" fmla="*/ 2 w 6"/>
                <a:gd name="T3" fmla="*/ 0 h 6"/>
                <a:gd name="T4" fmla="*/ 1 w 6"/>
                <a:gd name="T5" fmla="*/ 1 h 6"/>
                <a:gd name="T6" fmla="*/ 0 w 6"/>
                <a:gd name="T7" fmla="*/ 2 h 6"/>
                <a:gd name="T8" fmla="*/ 0 w 6"/>
                <a:gd name="T9" fmla="*/ 3 h 6"/>
                <a:gd name="T10" fmla="*/ 0 w 6"/>
                <a:gd name="T11" fmla="*/ 4 h 6"/>
                <a:gd name="T12" fmla="*/ 0 w 6"/>
                <a:gd name="T13" fmla="*/ 5 h 6"/>
                <a:gd name="T14" fmla="*/ 1 w 6"/>
                <a:gd name="T15" fmla="*/ 6 h 6"/>
                <a:gd name="T16" fmla="*/ 2 w 6"/>
                <a:gd name="T17" fmla="*/ 6 h 6"/>
                <a:gd name="T18" fmla="*/ 3 w 6"/>
                <a:gd name="T19" fmla="*/ 6 h 6"/>
                <a:gd name="T20" fmla="*/ 3 w 6"/>
                <a:gd name="T21" fmla="*/ 6 h 6"/>
                <a:gd name="T22" fmla="*/ 4 w 6"/>
                <a:gd name="T23" fmla="*/ 5 h 6"/>
                <a:gd name="T24" fmla="*/ 5 w 6"/>
                <a:gd name="T25" fmla="*/ 4 h 6"/>
                <a:gd name="T26" fmla="*/ 6 w 6"/>
                <a:gd name="T27" fmla="*/ 3 h 6"/>
                <a:gd name="T28" fmla="*/ 6 w 6"/>
                <a:gd name="T29" fmla="*/ 3 h 6"/>
                <a:gd name="T30" fmla="*/ 5 w 6"/>
                <a:gd name="T31" fmla="*/ 2 h 6"/>
                <a:gd name="T32" fmla="*/ 4 w 6"/>
                <a:gd name="T33" fmla="*/ 1 h 6"/>
                <a:gd name="T34" fmla="*/ 4 w 6"/>
                <a:gd name="T35" fmla="*/ 0 h 6"/>
                <a:gd name="T36" fmla="*/ 3 w 6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2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59" name="Freeform 77"/>
            <p:cNvSpPr>
              <a:spLocks/>
            </p:cNvSpPr>
            <p:nvPr/>
          </p:nvSpPr>
          <p:spPr bwMode="auto">
            <a:xfrm>
              <a:off x="1913" y="1261"/>
              <a:ext cx="62" cy="63"/>
            </a:xfrm>
            <a:custGeom>
              <a:avLst/>
              <a:gdLst>
                <a:gd name="T0" fmla="*/ 0 w 62"/>
                <a:gd name="T1" fmla="*/ 63 h 63"/>
                <a:gd name="T2" fmla="*/ 62 w 62"/>
                <a:gd name="T3" fmla="*/ 31 h 63"/>
                <a:gd name="T4" fmla="*/ 0 w 62"/>
                <a:gd name="T5" fmla="*/ 0 h 63"/>
                <a:gd name="T6" fmla="*/ 0 w 62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63">
                  <a:moveTo>
                    <a:pt x="0" y="63"/>
                  </a:moveTo>
                  <a:lnTo>
                    <a:pt x="62" y="31"/>
                  </a:lnTo>
                  <a:lnTo>
                    <a:pt x="0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grpSp>
        <p:nvGrpSpPr>
          <p:cNvPr id="28696" name="Group 78"/>
          <p:cNvGrpSpPr>
            <a:grpSpLocks/>
          </p:cNvGrpSpPr>
          <p:nvPr/>
        </p:nvGrpSpPr>
        <p:grpSpPr bwMode="auto">
          <a:xfrm>
            <a:off x="2635250" y="1649413"/>
            <a:ext cx="190500" cy="65087"/>
            <a:chOff x="1015" y="1418"/>
            <a:chExt cx="192" cy="63"/>
          </a:xfrm>
        </p:grpSpPr>
        <p:sp>
          <p:nvSpPr>
            <p:cNvPr id="28733" name="Line 79"/>
            <p:cNvSpPr>
              <a:spLocks noChangeShapeType="1"/>
            </p:cNvSpPr>
            <p:nvPr/>
          </p:nvSpPr>
          <p:spPr bwMode="auto">
            <a:xfrm>
              <a:off x="1075" y="1449"/>
              <a:ext cx="7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34" name="Freeform 80"/>
            <p:cNvSpPr>
              <a:spLocks/>
            </p:cNvSpPr>
            <p:nvPr/>
          </p:nvSpPr>
          <p:spPr bwMode="auto">
            <a:xfrm>
              <a:off x="1015" y="1418"/>
              <a:ext cx="63" cy="63"/>
            </a:xfrm>
            <a:custGeom>
              <a:avLst/>
              <a:gdLst>
                <a:gd name="T0" fmla="*/ 63 w 63"/>
                <a:gd name="T1" fmla="*/ 0 h 63"/>
                <a:gd name="T2" fmla="*/ 0 w 63"/>
                <a:gd name="T3" fmla="*/ 32 h 63"/>
                <a:gd name="T4" fmla="*/ 63 w 63"/>
                <a:gd name="T5" fmla="*/ 63 h 63"/>
                <a:gd name="T6" fmla="*/ 63 w 63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63">
                  <a:moveTo>
                    <a:pt x="63" y="0"/>
                  </a:moveTo>
                  <a:lnTo>
                    <a:pt x="0" y="32"/>
                  </a:lnTo>
                  <a:lnTo>
                    <a:pt x="63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  <p:sp>
          <p:nvSpPr>
            <p:cNvPr id="28735" name="Freeform 81"/>
            <p:cNvSpPr>
              <a:spLocks/>
            </p:cNvSpPr>
            <p:nvPr/>
          </p:nvSpPr>
          <p:spPr bwMode="auto">
            <a:xfrm>
              <a:off x="1145" y="1418"/>
              <a:ext cx="62" cy="63"/>
            </a:xfrm>
            <a:custGeom>
              <a:avLst/>
              <a:gdLst>
                <a:gd name="T0" fmla="*/ 0 w 62"/>
                <a:gd name="T1" fmla="*/ 63 h 63"/>
                <a:gd name="T2" fmla="*/ 62 w 62"/>
                <a:gd name="T3" fmla="*/ 32 h 63"/>
                <a:gd name="T4" fmla="*/ 0 w 62"/>
                <a:gd name="T5" fmla="*/ 0 h 63"/>
                <a:gd name="T6" fmla="*/ 0 w 62"/>
                <a:gd name="T7" fmla="*/ 63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2" h="63">
                  <a:moveTo>
                    <a:pt x="0" y="63"/>
                  </a:moveTo>
                  <a:lnTo>
                    <a:pt x="62" y="32"/>
                  </a:lnTo>
                  <a:lnTo>
                    <a:pt x="0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8697" name="Line 82"/>
          <p:cNvSpPr>
            <a:spLocks noChangeShapeType="1"/>
          </p:cNvSpPr>
          <p:nvPr/>
        </p:nvSpPr>
        <p:spPr bwMode="auto">
          <a:xfrm>
            <a:off x="3348038" y="1717675"/>
            <a:ext cx="0" cy="96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8698" name="Line 83"/>
          <p:cNvSpPr>
            <a:spLocks noChangeShapeType="1"/>
          </p:cNvSpPr>
          <p:nvPr/>
        </p:nvSpPr>
        <p:spPr bwMode="auto">
          <a:xfrm>
            <a:off x="2208213" y="1717675"/>
            <a:ext cx="1587" cy="968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8699" name="Line 84"/>
          <p:cNvSpPr>
            <a:spLocks noChangeShapeType="1"/>
          </p:cNvSpPr>
          <p:nvPr/>
        </p:nvSpPr>
        <p:spPr bwMode="auto">
          <a:xfrm flipH="1">
            <a:off x="1871663" y="1682750"/>
            <a:ext cx="93662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8700" name="Rectangle 85"/>
          <p:cNvSpPr>
            <a:spLocks noChangeArrowheads="1"/>
          </p:cNvSpPr>
          <p:nvPr/>
        </p:nvSpPr>
        <p:spPr bwMode="auto">
          <a:xfrm>
            <a:off x="1709738" y="1577975"/>
            <a:ext cx="219075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8701" name="Rectangle 86"/>
          <p:cNvSpPr>
            <a:spLocks noChangeArrowheads="1"/>
          </p:cNvSpPr>
          <p:nvPr/>
        </p:nvSpPr>
        <p:spPr bwMode="auto">
          <a:xfrm>
            <a:off x="1755775" y="1616075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400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 altLang="fr-FR" sz="1000"/>
          </a:p>
        </p:txBody>
      </p:sp>
      <p:sp>
        <p:nvSpPr>
          <p:cNvPr id="28702" name="Rectangle 87"/>
          <p:cNvSpPr>
            <a:spLocks noChangeArrowheads="1"/>
          </p:cNvSpPr>
          <p:nvPr/>
        </p:nvSpPr>
        <p:spPr bwMode="auto">
          <a:xfrm>
            <a:off x="1817688" y="1685925"/>
            <a:ext cx="57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900">
                <a:solidFill>
                  <a:srgbClr val="000000"/>
                </a:solidFill>
                <a:latin typeface="Times New Roman" pitchFamily="18" charset="0"/>
              </a:rPr>
              <a:t>o</a:t>
            </a:r>
            <a:endParaRPr lang="en-US" altLang="fr-FR" sz="1000"/>
          </a:p>
        </p:txBody>
      </p:sp>
      <p:sp>
        <p:nvSpPr>
          <p:cNvPr id="28703" name="Rectangle 88"/>
          <p:cNvSpPr>
            <a:spLocks noChangeArrowheads="1"/>
          </p:cNvSpPr>
          <p:nvPr/>
        </p:nvSpPr>
        <p:spPr bwMode="auto">
          <a:xfrm>
            <a:off x="2112963" y="1814513"/>
            <a:ext cx="219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8704" name="Rectangle 89"/>
          <p:cNvSpPr>
            <a:spLocks noChangeArrowheads="1"/>
          </p:cNvSpPr>
          <p:nvPr/>
        </p:nvSpPr>
        <p:spPr bwMode="auto">
          <a:xfrm>
            <a:off x="2173288" y="1852613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400" i="1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 altLang="fr-FR" sz="1000"/>
          </a:p>
        </p:txBody>
      </p:sp>
      <p:sp>
        <p:nvSpPr>
          <p:cNvPr id="28705" name="Rectangle 90"/>
          <p:cNvSpPr>
            <a:spLocks noChangeArrowheads="1"/>
          </p:cNvSpPr>
          <p:nvPr/>
        </p:nvSpPr>
        <p:spPr bwMode="auto">
          <a:xfrm>
            <a:off x="2246313" y="1924050"/>
            <a:ext cx="57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900">
                <a:solidFill>
                  <a:srgbClr val="000000"/>
                </a:solidFill>
                <a:latin typeface="Times New Roman" pitchFamily="18" charset="0"/>
              </a:rPr>
              <a:t>2</a:t>
            </a:r>
            <a:endParaRPr lang="en-US" altLang="fr-FR" sz="1000"/>
          </a:p>
        </p:txBody>
      </p:sp>
      <p:sp>
        <p:nvSpPr>
          <p:cNvPr id="28706" name="Rectangle 91"/>
          <p:cNvSpPr>
            <a:spLocks noChangeArrowheads="1"/>
          </p:cNvSpPr>
          <p:nvPr/>
        </p:nvSpPr>
        <p:spPr bwMode="auto">
          <a:xfrm>
            <a:off x="3238500" y="1814513"/>
            <a:ext cx="217488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8707" name="Rectangle 92"/>
          <p:cNvSpPr>
            <a:spLocks noChangeArrowheads="1"/>
          </p:cNvSpPr>
          <p:nvPr/>
        </p:nvSpPr>
        <p:spPr bwMode="auto">
          <a:xfrm>
            <a:off x="3297238" y="185420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400" i="1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 altLang="fr-FR" sz="1000"/>
          </a:p>
        </p:txBody>
      </p:sp>
      <p:sp>
        <p:nvSpPr>
          <p:cNvPr id="28708" name="Rectangle 93"/>
          <p:cNvSpPr>
            <a:spLocks noChangeArrowheads="1"/>
          </p:cNvSpPr>
          <p:nvPr/>
        </p:nvSpPr>
        <p:spPr bwMode="auto">
          <a:xfrm>
            <a:off x="3370263" y="1924050"/>
            <a:ext cx="571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900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fr-FR" sz="1000"/>
          </a:p>
        </p:txBody>
      </p:sp>
      <p:sp>
        <p:nvSpPr>
          <p:cNvPr id="28709" name="Rectangle 94"/>
          <p:cNvSpPr>
            <a:spLocks noChangeArrowheads="1"/>
          </p:cNvSpPr>
          <p:nvPr/>
        </p:nvSpPr>
        <p:spPr bwMode="auto">
          <a:xfrm>
            <a:off x="2351088" y="538163"/>
            <a:ext cx="252412" cy="203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8710" name="Rectangle 95"/>
          <p:cNvSpPr>
            <a:spLocks noChangeArrowheads="1"/>
          </p:cNvSpPr>
          <p:nvPr/>
        </p:nvSpPr>
        <p:spPr bwMode="auto">
          <a:xfrm>
            <a:off x="2366963" y="550863"/>
            <a:ext cx="128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400" i="1">
                <a:solidFill>
                  <a:srgbClr val="000000"/>
                </a:solidFill>
                <a:latin typeface="Times New Roman" pitchFamily="18" charset="0"/>
              </a:rPr>
              <a:t>Q</a:t>
            </a:r>
            <a:endParaRPr lang="en-US" altLang="fr-FR" sz="1000"/>
          </a:p>
        </p:txBody>
      </p:sp>
      <p:sp>
        <p:nvSpPr>
          <p:cNvPr id="28711" name="Rectangle 96"/>
          <p:cNvSpPr>
            <a:spLocks noChangeArrowheads="1"/>
          </p:cNvSpPr>
          <p:nvPr/>
        </p:nvSpPr>
        <p:spPr bwMode="auto">
          <a:xfrm>
            <a:off x="2489200" y="649288"/>
            <a:ext cx="825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900">
                <a:solidFill>
                  <a:srgbClr val="000000"/>
                </a:solidFill>
                <a:latin typeface="Times New Roman" pitchFamily="18" charset="0"/>
              </a:rPr>
              <a:t>H</a:t>
            </a:r>
            <a:endParaRPr lang="en-US" altLang="fr-FR" sz="1000"/>
          </a:p>
        </p:txBody>
      </p:sp>
      <p:sp>
        <p:nvSpPr>
          <p:cNvPr id="28712" name="Rectangle 97"/>
          <p:cNvSpPr>
            <a:spLocks noChangeArrowheads="1"/>
          </p:cNvSpPr>
          <p:nvPr/>
        </p:nvSpPr>
        <p:spPr bwMode="auto">
          <a:xfrm>
            <a:off x="3584575" y="1422400"/>
            <a:ext cx="571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8713" name="Rectangle 98"/>
          <p:cNvSpPr>
            <a:spLocks noChangeArrowheads="1"/>
          </p:cNvSpPr>
          <p:nvPr/>
        </p:nvSpPr>
        <p:spPr bwMode="auto">
          <a:xfrm>
            <a:off x="3638550" y="1460500"/>
            <a:ext cx="1285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400" i="1">
                <a:solidFill>
                  <a:srgbClr val="000000"/>
                </a:solidFill>
                <a:latin typeface="Times New Roman" pitchFamily="18" charset="0"/>
              </a:rPr>
              <a:t>Q</a:t>
            </a:r>
            <a:endParaRPr lang="en-US" altLang="fr-FR" sz="1000"/>
          </a:p>
        </p:txBody>
      </p:sp>
      <p:sp>
        <p:nvSpPr>
          <p:cNvPr id="28714" name="Rectangle 99"/>
          <p:cNvSpPr>
            <a:spLocks noChangeArrowheads="1"/>
          </p:cNvSpPr>
          <p:nvPr/>
        </p:nvSpPr>
        <p:spPr bwMode="auto">
          <a:xfrm>
            <a:off x="3756025" y="1573213"/>
            <a:ext cx="13335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900">
                <a:solidFill>
                  <a:srgbClr val="000000"/>
                </a:solidFill>
                <a:latin typeface="Times New Roman" pitchFamily="18" charset="0"/>
              </a:rPr>
              <a:t>C  </a:t>
            </a:r>
            <a:endParaRPr lang="en-US" altLang="fr-FR" sz="1000"/>
          </a:p>
        </p:txBody>
      </p:sp>
      <p:sp>
        <p:nvSpPr>
          <p:cNvPr id="28715" name="Rectangle 100"/>
          <p:cNvSpPr>
            <a:spLocks noChangeArrowheads="1"/>
          </p:cNvSpPr>
          <p:nvPr/>
        </p:nvSpPr>
        <p:spPr bwMode="auto">
          <a:xfrm>
            <a:off x="3870325" y="1381125"/>
            <a:ext cx="385763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released to</a:t>
            </a:r>
            <a:endParaRPr lang="en-US" altLang="fr-FR" sz="1000"/>
          </a:p>
        </p:txBody>
      </p:sp>
      <p:sp>
        <p:nvSpPr>
          <p:cNvPr id="28716" name="Rectangle 101"/>
          <p:cNvSpPr>
            <a:spLocks noChangeArrowheads="1"/>
          </p:cNvSpPr>
          <p:nvPr/>
        </p:nvSpPr>
        <p:spPr bwMode="auto">
          <a:xfrm>
            <a:off x="3941763" y="1471613"/>
            <a:ext cx="466725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700">
                <a:solidFill>
                  <a:srgbClr val="000000"/>
                </a:solidFill>
                <a:latin typeface="Times New Roman" pitchFamily="18" charset="0"/>
              </a:rPr>
              <a:t>surroundings</a:t>
            </a:r>
            <a:endParaRPr lang="en-US" altLang="fr-FR" sz="1000"/>
          </a:p>
        </p:txBody>
      </p:sp>
      <p:sp>
        <p:nvSpPr>
          <p:cNvPr id="28717" name="Rectangle 102"/>
          <p:cNvSpPr>
            <a:spLocks noChangeArrowheads="1"/>
          </p:cNvSpPr>
          <p:nvPr/>
        </p:nvSpPr>
        <p:spPr bwMode="auto">
          <a:xfrm>
            <a:off x="3954463" y="1674813"/>
            <a:ext cx="24923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8718" name="Rectangle 103"/>
          <p:cNvSpPr>
            <a:spLocks noChangeArrowheads="1"/>
          </p:cNvSpPr>
          <p:nvPr/>
        </p:nvSpPr>
        <p:spPr bwMode="auto">
          <a:xfrm>
            <a:off x="4016375" y="1714500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400" i="1">
                <a:solidFill>
                  <a:srgbClr val="000000"/>
                </a:solidFill>
                <a:latin typeface="Times New Roman" pitchFamily="18" charset="0"/>
              </a:rPr>
              <a:t>V</a:t>
            </a:r>
            <a:endParaRPr lang="en-US" altLang="fr-FR" sz="1000"/>
          </a:p>
        </p:txBody>
      </p:sp>
      <p:sp>
        <p:nvSpPr>
          <p:cNvPr id="28719" name="Rectangle 104"/>
          <p:cNvSpPr>
            <a:spLocks noChangeArrowheads="1"/>
          </p:cNvSpPr>
          <p:nvPr/>
        </p:nvSpPr>
        <p:spPr bwMode="auto">
          <a:xfrm>
            <a:off x="1724025" y="300038"/>
            <a:ext cx="18256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8720" name="Rectangle 105"/>
          <p:cNvSpPr>
            <a:spLocks noChangeArrowheads="1"/>
          </p:cNvSpPr>
          <p:nvPr/>
        </p:nvSpPr>
        <p:spPr bwMode="auto">
          <a:xfrm>
            <a:off x="1784350" y="338138"/>
            <a:ext cx="1079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400" i="1">
                <a:solidFill>
                  <a:srgbClr val="000000"/>
                </a:solidFill>
                <a:latin typeface="Times New Roman" pitchFamily="18" charset="0"/>
              </a:rPr>
              <a:t>P</a:t>
            </a:r>
            <a:endParaRPr lang="en-US" altLang="fr-FR" sz="1000"/>
          </a:p>
        </p:txBody>
      </p:sp>
      <p:sp>
        <p:nvSpPr>
          <p:cNvPr id="28721" name="Rectangle 106"/>
          <p:cNvSpPr>
            <a:spLocks noChangeArrowheads="1"/>
          </p:cNvSpPr>
          <p:nvPr/>
        </p:nvSpPr>
        <p:spPr bwMode="auto">
          <a:xfrm>
            <a:off x="2720975" y="300038"/>
            <a:ext cx="69215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8722" name="Rectangle 107"/>
          <p:cNvSpPr>
            <a:spLocks noChangeArrowheads="1"/>
          </p:cNvSpPr>
          <p:nvPr/>
        </p:nvSpPr>
        <p:spPr bwMode="auto">
          <a:xfrm>
            <a:off x="2646363" y="157163"/>
            <a:ext cx="9255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400" b="1" dirty="0">
                <a:solidFill>
                  <a:srgbClr val="000000"/>
                </a:solidFill>
                <a:latin typeface="Times New Roman" pitchFamily="18" charset="0"/>
              </a:rPr>
              <a:t>Diesel Cycle</a:t>
            </a:r>
            <a:endParaRPr lang="en-US" altLang="fr-FR" sz="1000" dirty="0"/>
          </a:p>
        </p:txBody>
      </p:sp>
      <p:grpSp>
        <p:nvGrpSpPr>
          <p:cNvPr id="28723" name="Group 108"/>
          <p:cNvGrpSpPr>
            <a:grpSpLocks/>
          </p:cNvGrpSpPr>
          <p:nvPr/>
        </p:nvGrpSpPr>
        <p:grpSpPr bwMode="auto">
          <a:xfrm>
            <a:off x="3014663" y="687388"/>
            <a:ext cx="333375" cy="95250"/>
            <a:chOff x="1399" y="478"/>
            <a:chExt cx="336" cy="93"/>
          </a:xfrm>
        </p:grpSpPr>
        <p:sp>
          <p:nvSpPr>
            <p:cNvPr id="28731" name="Rectangle 109"/>
            <p:cNvSpPr>
              <a:spLocks noChangeArrowheads="1"/>
            </p:cNvSpPr>
            <p:nvPr/>
          </p:nvSpPr>
          <p:spPr bwMode="auto">
            <a:xfrm>
              <a:off x="1399" y="515"/>
              <a:ext cx="246" cy="18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15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13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11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CA" altLang="fr-FR" sz="1000"/>
            </a:p>
          </p:txBody>
        </p:sp>
        <p:sp>
          <p:nvSpPr>
            <p:cNvPr id="28732" name="Freeform 110"/>
            <p:cNvSpPr>
              <a:spLocks/>
            </p:cNvSpPr>
            <p:nvPr/>
          </p:nvSpPr>
          <p:spPr bwMode="auto">
            <a:xfrm>
              <a:off x="1643" y="478"/>
              <a:ext cx="92" cy="93"/>
            </a:xfrm>
            <a:custGeom>
              <a:avLst/>
              <a:gdLst>
                <a:gd name="T0" fmla="*/ 0 w 92"/>
                <a:gd name="T1" fmla="*/ 93 h 93"/>
                <a:gd name="T2" fmla="*/ 92 w 92"/>
                <a:gd name="T3" fmla="*/ 46 h 93"/>
                <a:gd name="T4" fmla="*/ 0 w 92"/>
                <a:gd name="T5" fmla="*/ 0 h 93"/>
                <a:gd name="T6" fmla="*/ 0 w 92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93">
                  <a:moveTo>
                    <a:pt x="0" y="93"/>
                  </a:moveTo>
                  <a:lnTo>
                    <a:pt x="92" y="46"/>
                  </a:lnTo>
                  <a:lnTo>
                    <a:pt x="0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28724" name="Rectangle 111"/>
          <p:cNvSpPr>
            <a:spLocks noChangeArrowheads="1"/>
          </p:cNvSpPr>
          <p:nvPr/>
        </p:nvSpPr>
        <p:spPr bwMode="auto">
          <a:xfrm>
            <a:off x="2967038" y="573088"/>
            <a:ext cx="40322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8725" name="Rectangle 112"/>
          <p:cNvSpPr>
            <a:spLocks noChangeArrowheads="1"/>
          </p:cNvSpPr>
          <p:nvPr/>
        </p:nvSpPr>
        <p:spPr bwMode="auto">
          <a:xfrm>
            <a:off x="2882900" y="515938"/>
            <a:ext cx="4603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000">
                <a:solidFill>
                  <a:srgbClr val="000000"/>
                </a:solidFill>
                <a:latin typeface="Times New Roman" pitchFamily="18" charset="0"/>
              </a:rPr>
              <a:t>adiabatic</a:t>
            </a:r>
            <a:endParaRPr lang="en-US" altLang="fr-FR" sz="1000"/>
          </a:p>
        </p:txBody>
      </p:sp>
      <p:sp>
        <p:nvSpPr>
          <p:cNvPr id="28726" name="Line 113"/>
          <p:cNvSpPr>
            <a:spLocks noChangeShapeType="1"/>
          </p:cNvSpPr>
          <p:nvPr/>
        </p:nvSpPr>
        <p:spPr bwMode="auto">
          <a:xfrm>
            <a:off x="3536950" y="735013"/>
            <a:ext cx="3333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8727" name="Rectangle 114"/>
          <p:cNvSpPr>
            <a:spLocks noChangeArrowheads="1"/>
          </p:cNvSpPr>
          <p:nvPr/>
        </p:nvSpPr>
        <p:spPr bwMode="auto">
          <a:xfrm>
            <a:off x="3476625" y="569913"/>
            <a:ext cx="481013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28728" name="Rectangle 115"/>
          <p:cNvSpPr>
            <a:spLocks noChangeArrowheads="1"/>
          </p:cNvSpPr>
          <p:nvPr/>
        </p:nvSpPr>
        <p:spPr bwMode="auto">
          <a:xfrm>
            <a:off x="3438525" y="515938"/>
            <a:ext cx="5857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fr-FR" sz="1000">
                <a:solidFill>
                  <a:srgbClr val="000000"/>
                </a:solidFill>
                <a:latin typeface="Times New Roman" pitchFamily="18" charset="0"/>
              </a:rPr>
              <a:t>isothermals</a:t>
            </a:r>
            <a:endParaRPr lang="en-US" altLang="fr-FR" sz="1000"/>
          </a:p>
        </p:txBody>
      </p:sp>
      <p:sp>
        <p:nvSpPr>
          <p:cNvPr id="28729" name="Freeform 116"/>
          <p:cNvSpPr>
            <a:spLocks/>
          </p:cNvSpPr>
          <p:nvPr/>
        </p:nvSpPr>
        <p:spPr bwMode="auto">
          <a:xfrm>
            <a:off x="2198688" y="874713"/>
            <a:ext cx="1152525" cy="804862"/>
          </a:xfrm>
          <a:custGeom>
            <a:avLst/>
            <a:gdLst>
              <a:gd name="T0" fmla="*/ 2147483647 w 1164"/>
              <a:gd name="T1" fmla="*/ 2147483647 h 787"/>
              <a:gd name="T2" fmla="*/ 2147483647 w 1164"/>
              <a:gd name="T3" fmla="*/ 2147483647 h 787"/>
              <a:gd name="T4" fmla="*/ 2147483647 w 1164"/>
              <a:gd name="T5" fmla="*/ 2147483647 h 787"/>
              <a:gd name="T6" fmla="*/ 2147483647 w 1164"/>
              <a:gd name="T7" fmla="*/ 2147483647 h 787"/>
              <a:gd name="T8" fmla="*/ 2147483647 w 1164"/>
              <a:gd name="T9" fmla="*/ 2147483647 h 787"/>
              <a:gd name="T10" fmla="*/ 2147483647 w 1164"/>
              <a:gd name="T11" fmla="*/ 2147483647 h 787"/>
              <a:gd name="T12" fmla="*/ 2147483647 w 1164"/>
              <a:gd name="T13" fmla="*/ 2147483647 h 787"/>
              <a:gd name="T14" fmla="*/ 2147483647 w 1164"/>
              <a:gd name="T15" fmla="*/ 2147483647 h 787"/>
              <a:gd name="T16" fmla="*/ 2147483647 w 1164"/>
              <a:gd name="T17" fmla="*/ 2147483647 h 787"/>
              <a:gd name="T18" fmla="*/ 2147483647 w 1164"/>
              <a:gd name="T19" fmla="*/ 2147483647 h 787"/>
              <a:gd name="T20" fmla="*/ 2147483647 w 1164"/>
              <a:gd name="T21" fmla="*/ 2147483647 h 787"/>
              <a:gd name="T22" fmla="*/ 2147483647 w 1164"/>
              <a:gd name="T23" fmla="*/ 2147483647 h 787"/>
              <a:gd name="T24" fmla="*/ 2147483647 w 1164"/>
              <a:gd name="T25" fmla="*/ 2147483647 h 787"/>
              <a:gd name="T26" fmla="*/ 2147483647 w 1164"/>
              <a:gd name="T27" fmla="*/ 2147483647 h 787"/>
              <a:gd name="T28" fmla="*/ 2147483647 w 1164"/>
              <a:gd name="T29" fmla="*/ 2147483647 h 787"/>
              <a:gd name="T30" fmla="*/ 2147483647 w 1164"/>
              <a:gd name="T31" fmla="*/ 2147483647 h 787"/>
              <a:gd name="T32" fmla="*/ 2147483647 w 1164"/>
              <a:gd name="T33" fmla="*/ 2147483647 h 787"/>
              <a:gd name="T34" fmla="*/ 2147483647 w 1164"/>
              <a:gd name="T35" fmla="*/ 2147483647 h 787"/>
              <a:gd name="T36" fmla="*/ 2147483647 w 1164"/>
              <a:gd name="T37" fmla="*/ 2147483647 h 787"/>
              <a:gd name="T38" fmla="*/ 2147483647 w 1164"/>
              <a:gd name="T39" fmla="*/ 2147483647 h 787"/>
              <a:gd name="T40" fmla="*/ 2147483647 w 1164"/>
              <a:gd name="T41" fmla="*/ 0 h 787"/>
              <a:gd name="T42" fmla="*/ 2147483647 w 1164"/>
              <a:gd name="T43" fmla="*/ 2147483647 h 787"/>
              <a:gd name="T44" fmla="*/ 2147483647 w 1164"/>
              <a:gd name="T45" fmla="*/ 2147483647 h 787"/>
              <a:gd name="T46" fmla="*/ 2147483647 w 1164"/>
              <a:gd name="T47" fmla="*/ 2147483647 h 787"/>
              <a:gd name="T48" fmla="*/ 2147483647 w 1164"/>
              <a:gd name="T49" fmla="*/ 2147483647 h 787"/>
              <a:gd name="T50" fmla="*/ 2147483647 w 1164"/>
              <a:gd name="T51" fmla="*/ 2147483647 h 787"/>
              <a:gd name="T52" fmla="*/ 2147483647 w 1164"/>
              <a:gd name="T53" fmla="*/ 2147483647 h 787"/>
              <a:gd name="T54" fmla="*/ 2147483647 w 1164"/>
              <a:gd name="T55" fmla="*/ 2147483647 h 787"/>
              <a:gd name="T56" fmla="*/ 2147483647 w 1164"/>
              <a:gd name="T57" fmla="*/ 2147483647 h 787"/>
              <a:gd name="T58" fmla="*/ 2147483647 w 1164"/>
              <a:gd name="T59" fmla="*/ 2147483647 h 787"/>
              <a:gd name="T60" fmla="*/ 2147483647 w 1164"/>
              <a:gd name="T61" fmla="*/ 2147483647 h 787"/>
              <a:gd name="T62" fmla="*/ 2147483647 w 1164"/>
              <a:gd name="T63" fmla="*/ 2147483647 h 787"/>
              <a:gd name="T64" fmla="*/ 2147483647 w 1164"/>
              <a:gd name="T65" fmla="*/ 2147483647 h 787"/>
              <a:gd name="T66" fmla="*/ 2147483647 w 1164"/>
              <a:gd name="T67" fmla="*/ 2147483647 h 787"/>
              <a:gd name="T68" fmla="*/ 2147483647 w 1164"/>
              <a:gd name="T69" fmla="*/ 2147483647 h 787"/>
              <a:gd name="T70" fmla="*/ 2147483647 w 1164"/>
              <a:gd name="T71" fmla="*/ 2147483647 h 787"/>
              <a:gd name="T72" fmla="*/ 2147483647 w 1164"/>
              <a:gd name="T73" fmla="*/ 2147483647 h 787"/>
              <a:gd name="T74" fmla="*/ 2147483647 w 1164"/>
              <a:gd name="T75" fmla="*/ 2147483647 h 787"/>
              <a:gd name="T76" fmla="*/ 2147483647 w 1164"/>
              <a:gd name="T77" fmla="*/ 2147483647 h 787"/>
              <a:gd name="T78" fmla="*/ 2147483647 w 1164"/>
              <a:gd name="T79" fmla="*/ 2147483647 h 7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164" h="787">
                <a:moveTo>
                  <a:pt x="1159" y="787"/>
                </a:moveTo>
                <a:lnTo>
                  <a:pt x="1164" y="764"/>
                </a:lnTo>
                <a:lnTo>
                  <a:pt x="1053" y="742"/>
                </a:lnTo>
                <a:lnTo>
                  <a:pt x="1053" y="754"/>
                </a:lnTo>
                <a:lnTo>
                  <a:pt x="1058" y="743"/>
                </a:lnTo>
                <a:lnTo>
                  <a:pt x="951" y="721"/>
                </a:lnTo>
                <a:lnTo>
                  <a:pt x="847" y="697"/>
                </a:lnTo>
                <a:lnTo>
                  <a:pt x="796" y="685"/>
                </a:lnTo>
                <a:lnTo>
                  <a:pt x="746" y="671"/>
                </a:lnTo>
                <a:lnTo>
                  <a:pt x="697" y="657"/>
                </a:lnTo>
                <a:lnTo>
                  <a:pt x="649" y="641"/>
                </a:lnTo>
                <a:lnTo>
                  <a:pt x="603" y="625"/>
                </a:lnTo>
                <a:lnTo>
                  <a:pt x="558" y="608"/>
                </a:lnTo>
                <a:lnTo>
                  <a:pt x="515" y="589"/>
                </a:lnTo>
                <a:lnTo>
                  <a:pt x="474" y="569"/>
                </a:lnTo>
                <a:lnTo>
                  <a:pt x="435" y="547"/>
                </a:lnTo>
                <a:lnTo>
                  <a:pt x="400" y="525"/>
                </a:lnTo>
                <a:lnTo>
                  <a:pt x="380" y="512"/>
                </a:lnTo>
                <a:lnTo>
                  <a:pt x="375" y="523"/>
                </a:lnTo>
                <a:lnTo>
                  <a:pt x="384" y="514"/>
                </a:lnTo>
                <a:lnTo>
                  <a:pt x="366" y="500"/>
                </a:lnTo>
                <a:lnTo>
                  <a:pt x="333" y="471"/>
                </a:lnTo>
                <a:lnTo>
                  <a:pt x="300" y="438"/>
                </a:lnTo>
                <a:lnTo>
                  <a:pt x="270" y="402"/>
                </a:lnTo>
                <a:lnTo>
                  <a:pt x="240" y="365"/>
                </a:lnTo>
                <a:lnTo>
                  <a:pt x="213" y="326"/>
                </a:lnTo>
                <a:lnTo>
                  <a:pt x="204" y="335"/>
                </a:lnTo>
                <a:lnTo>
                  <a:pt x="215" y="330"/>
                </a:lnTo>
                <a:lnTo>
                  <a:pt x="189" y="291"/>
                </a:lnTo>
                <a:lnTo>
                  <a:pt x="164" y="252"/>
                </a:lnTo>
                <a:lnTo>
                  <a:pt x="141" y="212"/>
                </a:lnTo>
                <a:lnTo>
                  <a:pt x="119" y="175"/>
                </a:lnTo>
                <a:lnTo>
                  <a:pt x="99" y="138"/>
                </a:lnTo>
                <a:lnTo>
                  <a:pt x="80" y="104"/>
                </a:lnTo>
                <a:lnTo>
                  <a:pt x="63" y="73"/>
                </a:lnTo>
                <a:lnTo>
                  <a:pt x="55" y="59"/>
                </a:lnTo>
                <a:lnTo>
                  <a:pt x="47" y="45"/>
                </a:lnTo>
                <a:lnTo>
                  <a:pt x="40" y="33"/>
                </a:lnTo>
                <a:lnTo>
                  <a:pt x="33" y="22"/>
                </a:lnTo>
                <a:lnTo>
                  <a:pt x="26" y="11"/>
                </a:lnTo>
                <a:lnTo>
                  <a:pt x="24" y="7"/>
                </a:lnTo>
                <a:lnTo>
                  <a:pt x="19" y="0"/>
                </a:lnTo>
                <a:lnTo>
                  <a:pt x="0" y="14"/>
                </a:lnTo>
                <a:lnTo>
                  <a:pt x="7" y="24"/>
                </a:lnTo>
                <a:lnTo>
                  <a:pt x="15" y="16"/>
                </a:lnTo>
                <a:lnTo>
                  <a:pt x="4" y="20"/>
                </a:lnTo>
                <a:lnTo>
                  <a:pt x="11" y="31"/>
                </a:lnTo>
                <a:lnTo>
                  <a:pt x="18" y="42"/>
                </a:lnTo>
                <a:lnTo>
                  <a:pt x="25" y="54"/>
                </a:lnTo>
                <a:lnTo>
                  <a:pt x="33" y="68"/>
                </a:lnTo>
                <a:lnTo>
                  <a:pt x="41" y="82"/>
                </a:lnTo>
                <a:lnTo>
                  <a:pt x="58" y="113"/>
                </a:lnTo>
                <a:lnTo>
                  <a:pt x="77" y="147"/>
                </a:lnTo>
                <a:lnTo>
                  <a:pt x="97" y="184"/>
                </a:lnTo>
                <a:lnTo>
                  <a:pt x="119" y="221"/>
                </a:lnTo>
                <a:lnTo>
                  <a:pt x="142" y="261"/>
                </a:lnTo>
                <a:lnTo>
                  <a:pt x="167" y="300"/>
                </a:lnTo>
                <a:lnTo>
                  <a:pt x="193" y="339"/>
                </a:lnTo>
                <a:lnTo>
                  <a:pt x="196" y="343"/>
                </a:lnTo>
                <a:lnTo>
                  <a:pt x="223" y="382"/>
                </a:lnTo>
                <a:lnTo>
                  <a:pt x="253" y="419"/>
                </a:lnTo>
                <a:lnTo>
                  <a:pt x="283" y="455"/>
                </a:lnTo>
                <a:lnTo>
                  <a:pt x="316" y="488"/>
                </a:lnTo>
                <a:lnTo>
                  <a:pt x="349" y="517"/>
                </a:lnTo>
                <a:lnTo>
                  <a:pt x="367" y="531"/>
                </a:lnTo>
                <a:lnTo>
                  <a:pt x="371" y="534"/>
                </a:lnTo>
                <a:lnTo>
                  <a:pt x="387" y="545"/>
                </a:lnTo>
                <a:lnTo>
                  <a:pt x="426" y="569"/>
                </a:lnTo>
                <a:lnTo>
                  <a:pt x="465" y="591"/>
                </a:lnTo>
                <a:lnTo>
                  <a:pt x="506" y="611"/>
                </a:lnTo>
                <a:lnTo>
                  <a:pt x="549" y="630"/>
                </a:lnTo>
                <a:lnTo>
                  <a:pt x="594" y="647"/>
                </a:lnTo>
                <a:lnTo>
                  <a:pt x="640" y="663"/>
                </a:lnTo>
                <a:lnTo>
                  <a:pt x="688" y="679"/>
                </a:lnTo>
                <a:lnTo>
                  <a:pt x="737" y="693"/>
                </a:lnTo>
                <a:lnTo>
                  <a:pt x="787" y="707"/>
                </a:lnTo>
                <a:lnTo>
                  <a:pt x="838" y="719"/>
                </a:lnTo>
                <a:lnTo>
                  <a:pt x="942" y="743"/>
                </a:lnTo>
                <a:lnTo>
                  <a:pt x="1049" y="765"/>
                </a:lnTo>
                <a:lnTo>
                  <a:pt x="1053" y="766"/>
                </a:lnTo>
                <a:lnTo>
                  <a:pt x="1159" y="787"/>
                </a:lnTo>
                <a:close/>
              </a:path>
            </a:pathLst>
          </a:cu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33" y="39657"/>
            <a:ext cx="3746857" cy="268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0C72C5A-4218-4E32-8F21-B55191A6234E}" type="slidenum">
              <a:rPr lang="en-US" altLang="fr-FR" sz="7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fr-FR" sz="700" smtClean="0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06363" y="130175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fr-FR" altLang="fr-FR" sz="1000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106363" y="233432"/>
            <a:ext cx="4349750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8900"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fr-FR" sz="1200" b="1" dirty="0">
                <a:solidFill>
                  <a:srgbClr val="FF0000"/>
                </a:solidFill>
                <a:sym typeface="Symbol" pitchFamily="18" charset="2"/>
              </a:rPr>
              <a:t>Diesel engines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fr-FR" sz="1200" b="1" dirty="0">
              <a:solidFill>
                <a:srgbClr val="FF0000"/>
              </a:solidFill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AU" altLang="fr-FR" sz="1200" dirty="0" smtClean="0">
                <a:sym typeface="Symbol" pitchFamily="18" charset="2"/>
              </a:rPr>
              <a:t>  </a:t>
            </a:r>
            <a:r>
              <a:rPr lang="en-AU" altLang="fr-FR" sz="1200" dirty="0">
                <a:sym typeface="Symbol" pitchFamily="18" charset="2"/>
              </a:rPr>
              <a:t>Harder to </a:t>
            </a:r>
            <a:r>
              <a:rPr lang="en-AU" altLang="fr-FR" sz="1200" dirty="0" smtClean="0">
                <a:sym typeface="Symbol" pitchFamily="18" charset="2"/>
              </a:rPr>
              <a:t>start (especially in cold temperatures)</a:t>
            </a:r>
            <a:endParaRPr lang="en-AU" altLang="fr-FR" sz="1200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fr-FR" sz="1200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AU" altLang="fr-FR" sz="1200" dirty="0">
                <a:sym typeface="Symbol" pitchFamily="18" charset="2"/>
              </a:rPr>
              <a:t>  More efficient than petrol engines (higher compression ratios).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fr-FR" sz="1200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AU" altLang="fr-FR" sz="1200" dirty="0">
                <a:sym typeface="Symbol" pitchFamily="18" charset="2"/>
              </a:rPr>
              <a:t>  No pre-ignition of fuel since no fuel in cylinder during most of the </a:t>
            </a:r>
            <a:r>
              <a:rPr lang="en-AU" altLang="fr-FR" sz="1200" dirty="0" smtClean="0">
                <a:sym typeface="Symbol" pitchFamily="18" charset="2"/>
              </a:rPr>
              <a:t>compression. </a:t>
            </a:r>
          </a:p>
          <a:p>
            <a:pPr eaLnBrk="1" hangingPunct="1">
              <a:spcBef>
                <a:spcPct val="0"/>
              </a:spcBef>
              <a:buNone/>
            </a:pPr>
            <a:endParaRPr lang="en-AU" altLang="fr-FR" sz="1200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AU" altLang="fr-FR" sz="1200" dirty="0">
                <a:sym typeface="Symbol" pitchFamily="18" charset="2"/>
              </a:rPr>
              <a:t>  They need no </a:t>
            </a:r>
            <a:r>
              <a:rPr lang="en-AU" altLang="fr-FR" sz="1200" dirty="0" smtClean="0">
                <a:sym typeface="Symbol" pitchFamily="18" charset="2"/>
              </a:rPr>
              <a:t>ignition </a:t>
            </a:r>
            <a:r>
              <a:rPr lang="en-AU" altLang="fr-FR" sz="1200" dirty="0">
                <a:sym typeface="Symbol" pitchFamily="18" charset="2"/>
              </a:rPr>
              <a:t>system, but the fuel-injection </a:t>
            </a:r>
            <a:r>
              <a:rPr lang="en-AU" altLang="fr-FR" sz="1200" dirty="0" smtClean="0">
                <a:sym typeface="Symbol" pitchFamily="18" charset="2"/>
              </a:rPr>
              <a:t>system requires </a:t>
            </a:r>
            <a:r>
              <a:rPr lang="en-AU" altLang="fr-FR" sz="1200" dirty="0">
                <a:sym typeface="Symbol" pitchFamily="18" charset="2"/>
              </a:rPr>
              <a:t>expensive high-precision machining. </a:t>
            </a:r>
            <a:r>
              <a:rPr lang="en-AU" altLang="fr-FR" sz="1200" dirty="0" smtClean="0">
                <a:sym typeface="Symbol" pitchFamily="18" charset="2"/>
              </a:rPr>
              <a:t/>
            </a:r>
            <a:br>
              <a:rPr lang="en-AU" altLang="fr-FR" sz="1200" dirty="0" smtClean="0">
                <a:sym typeface="Symbol" pitchFamily="18" charset="2"/>
              </a:rPr>
            </a:br>
            <a:r>
              <a:rPr lang="en-AU" altLang="fr-FR" sz="1200" dirty="0" smtClean="0">
                <a:sym typeface="Symbol" pitchFamily="18" charset="2"/>
              </a:rPr>
              <a:t>(</a:t>
            </a:r>
            <a:r>
              <a:rPr lang="en-AU" altLang="fr-FR" sz="1200" dirty="0">
                <a:sym typeface="Symbol" pitchFamily="18" charset="2"/>
              </a:rPr>
              <a:t>NO SPARK PLUG)</a:t>
            </a:r>
          </a:p>
          <a:p>
            <a:pPr eaLnBrk="1" hangingPunct="1">
              <a:spcBef>
                <a:spcPct val="0"/>
              </a:spcBef>
            </a:pPr>
            <a:endParaRPr lang="en-AU" altLang="fr-FR" sz="1200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fr-FR" sz="900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8C8F5-8B32-4108-A1AD-A49DA3B38668}" type="slidenum">
              <a:rPr lang="en-US" altLang="fr-FR" smtClean="0"/>
              <a:pPr>
                <a:defRPr/>
              </a:pPr>
              <a:t>24</a:t>
            </a:fld>
            <a:endParaRPr lang="en-US" altLang="fr-FR"/>
          </a:p>
        </p:txBody>
      </p:sp>
      <p:sp>
        <p:nvSpPr>
          <p:cNvPr id="3" name="ZoneTexte 2"/>
          <p:cNvSpPr txBox="1"/>
          <p:nvPr/>
        </p:nvSpPr>
        <p:spPr>
          <a:xfrm>
            <a:off x="327804" y="543464"/>
            <a:ext cx="3985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 smtClean="0"/>
              <a:t>Part 2: Combustions of Fuels</a:t>
            </a: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12188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8C8F5-8B32-4108-A1AD-A49DA3B38668}" type="slidenum">
              <a:rPr lang="en-US" altLang="fr-FR" smtClean="0"/>
              <a:pPr>
                <a:defRPr/>
              </a:pPr>
              <a:t>25</a:t>
            </a:fld>
            <a:endParaRPr lang="en-US" altLang="fr-FR"/>
          </a:p>
        </p:txBody>
      </p:sp>
      <p:sp>
        <p:nvSpPr>
          <p:cNvPr id="3" name="ZoneTexte 2"/>
          <p:cNvSpPr txBox="1"/>
          <p:nvPr/>
        </p:nvSpPr>
        <p:spPr>
          <a:xfrm>
            <a:off x="86263" y="187266"/>
            <a:ext cx="43822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reason why fossil fuels are such a precious source of fuel is that a lot of energy can be produced from a relatively small amount of it. 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The </a:t>
            </a:r>
            <a:r>
              <a:rPr lang="en-US" sz="2000" dirty="0"/>
              <a:t>energy of the fuel source is stored within the bonds of the </a:t>
            </a:r>
            <a:r>
              <a:rPr lang="en-US" sz="2000" dirty="0" smtClean="0"/>
              <a:t>molecules as chemical potential energy.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1133580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8C8F5-8B32-4108-A1AD-A49DA3B38668}" type="slidenum">
              <a:rPr lang="en-US" altLang="fr-FR" smtClean="0"/>
              <a:pPr>
                <a:defRPr/>
              </a:pPr>
              <a:t>26</a:t>
            </a:fld>
            <a:endParaRPr lang="en-US" alt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85735" cy="308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37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2" y="117236"/>
            <a:ext cx="4537577" cy="38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686"/>
            <a:ext cx="4592910" cy="39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1259"/>
            <a:ext cx="4551402" cy="4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1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28" y="83884"/>
            <a:ext cx="3007779" cy="2577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39540" y="2660993"/>
            <a:ext cx="3204356" cy="197858"/>
          </a:xfrm>
          <a:prstGeom prst="rect">
            <a:avLst/>
          </a:prstGeom>
          <a:noFill/>
        </p:spPr>
        <p:txBody>
          <a:bodyPr wrap="square" lIns="43544" tIns="21772" rIns="43544" bIns="21772" rtlCol="0">
            <a:spAutoFit/>
          </a:bodyPr>
          <a:lstStyle/>
          <a:p>
            <a:pPr algn="ctr"/>
            <a:r>
              <a:rPr lang="fr-CA" b="1" dirty="0" smtClean="0"/>
              <a:t>Biodiesel </a:t>
            </a:r>
            <a:r>
              <a:rPr lang="fr-CA" b="1" dirty="0" err="1" smtClean="0"/>
              <a:t>molecule</a:t>
            </a:r>
            <a:r>
              <a:rPr lang="fr-CA" b="1" dirty="0" smtClean="0"/>
              <a:t> </a:t>
            </a:r>
            <a:r>
              <a:rPr lang="fr-CA" b="1" dirty="0" err="1" smtClean="0"/>
              <a:t>from</a:t>
            </a:r>
            <a:r>
              <a:rPr lang="fr-CA" b="1" dirty="0" smtClean="0"/>
              <a:t> soya </a:t>
            </a:r>
            <a:r>
              <a:rPr lang="fr-CA" b="1" dirty="0" err="1" smtClean="0"/>
              <a:t>oil</a:t>
            </a:r>
            <a:endParaRPr lang="fr-CA" b="1" dirty="0"/>
          </a:p>
        </p:txBody>
      </p:sp>
    </p:spTree>
    <p:extLst>
      <p:ext uri="{BB962C8B-B14F-4D97-AF65-F5344CB8AC3E}">
        <p14:creationId xmlns:p14="http://schemas.microsoft.com/office/powerpoint/2010/main" val="8996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147924"/>
            <a:ext cx="4068452" cy="247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0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15423-FD0C-4BFA-A080-7485303048C6}" type="slidenum">
              <a:rPr lang="en-US" altLang="fr-FR" smtClean="0"/>
              <a:pPr>
                <a:defRPr/>
              </a:pPr>
              <a:t>3</a:t>
            </a:fld>
            <a:endParaRPr lang="en-US" altLang="fr-FR"/>
          </a:p>
        </p:txBody>
      </p:sp>
      <p:sp>
        <p:nvSpPr>
          <p:cNvPr id="5" name="ZoneTexte 4"/>
          <p:cNvSpPr txBox="1"/>
          <p:nvPr/>
        </p:nvSpPr>
        <p:spPr>
          <a:xfrm>
            <a:off x="327804" y="543464"/>
            <a:ext cx="3985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600" dirty="0" smtClean="0"/>
              <a:t>Part 1: </a:t>
            </a:r>
          </a:p>
          <a:p>
            <a:pPr algn="ctr"/>
            <a:r>
              <a:rPr lang="fr-CA" sz="3600" dirty="0"/>
              <a:t>Carnot</a:t>
            </a:r>
          </a:p>
          <a:p>
            <a:pPr algn="ctr"/>
            <a:r>
              <a:rPr lang="fr-CA" sz="3600" dirty="0" err="1" smtClean="0"/>
              <a:t>Heat</a:t>
            </a:r>
            <a:r>
              <a:rPr lang="fr-CA" sz="3600" dirty="0" smtClean="0"/>
              <a:t> </a:t>
            </a:r>
            <a:r>
              <a:rPr lang="fr-CA" sz="3600" dirty="0" err="1" smtClean="0"/>
              <a:t>Engines</a:t>
            </a:r>
            <a:r>
              <a:rPr lang="fr-CA" sz="3600" dirty="0" smtClean="0"/>
              <a:t/>
            </a:r>
            <a:br>
              <a:rPr lang="fr-CA" sz="3600" dirty="0" smtClean="0"/>
            </a:b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5176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130029"/>
              </p:ext>
            </p:extLst>
          </p:nvPr>
        </p:nvGraphicFramePr>
        <p:xfrm>
          <a:off x="0" y="374405"/>
          <a:ext cx="4572001" cy="181670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29677"/>
                <a:gridCol w="1454585"/>
                <a:gridCol w="1016549"/>
                <a:gridCol w="1471190"/>
              </a:tblGrid>
              <a:tr h="654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solidFill>
                            <a:schemeClr val="tx1"/>
                          </a:solidFill>
                          <a:effectLst/>
                        </a:rPr>
                        <a:t>Carburant</a:t>
                      </a: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solidFill>
                            <a:schemeClr val="tx1"/>
                          </a:solidFill>
                          <a:effectLst/>
                        </a:rPr>
                        <a:t>Chaleur de </a:t>
                      </a:r>
                      <a:r>
                        <a:rPr lang="fr-CA" sz="900" dirty="0" smtClean="0">
                          <a:solidFill>
                            <a:schemeClr val="tx1"/>
                          </a:solidFill>
                          <a:effectLst/>
                        </a:rPr>
                        <a:t>combustion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(kJ/mole)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solidFill>
                            <a:schemeClr val="tx1"/>
                          </a:solidFill>
                          <a:effectLst/>
                        </a:rPr>
                        <a:t>Masse molaire (g/mole</a:t>
                      </a:r>
                      <a:r>
                        <a:rPr lang="fr-CA" sz="9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solidFill>
                            <a:schemeClr val="tx1"/>
                          </a:solidFill>
                          <a:effectLst/>
                        </a:rPr>
                        <a:t>Chaleur de combustion massique </a:t>
                      </a:r>
                      <a:r>
                        <a:rPr lang="fr-CA" sz="900" dirty="0" smtClean="0">
                          <a:solidFill>
                            <a:schemeClr val="tx1"/>
                          </a:solidFill>
                          <a:effectLst/>
                        </a:rPr>
                        <a:t>(kJ/g)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</a:tr>
              <a:tr h="272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solidFill>
                            <a:schemeClr val="tx1"/>
                          </a:solidFill>
                          <a:effectLst/>
                        </a:rPr>
                        <a:t>Éthanol</a:t>
                      </a: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1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solidFill>
                            <a:schemeClr val="tx1"/>
                          </a:solidFill>
                          <a:effectLst/>
                        </a:rPr>
                        <a:t>Octane (essence)</a:t>
                      </a: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solidFill>
                            <a:schemeClr val="tx1"/>
                          </a:solidFill>
                          <a:effectLst/>
                        </a:rPr>
                        <a:t>Biodiésel</a:t>
                      </a: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11 113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>
                          <a:effectLst/>
                        </a:rPr>
                        <a:t>294</a:t>
                      </a:r>
                      <a:endParaRPr lang="fr-C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 smtClean="0">
                          <a:effectLst/>
                        </a:rPr>
                        <a:t>37.8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81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233023"/>
              </p:ext>
            </p:extLst>
          </p:nvPr>
        </p:nvGraphicFramePr>
        <p:xfrm>
          <a:off x="0" y="555560"/>
          <a:ext cx="4482244" cy="179945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17315"/>
                <a:gridCol w="1426029"/>
                <a:gridCol w="996592"/>
                <a:gridCol w="1442308"/>
              </a:tblGrid>
              <a:tr h="648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solidFill>
                            <a:schemeClr val="tx1"/>
                          </a:solidFill>
                          <a:effectLst/>
                        </a:rPr>
                        <a:t>Carburant</a:t>
                      </a: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solidFill>
                            <a:schemeClr val="tx1"/>
                          </a:solidFill>
                          <a:effectLst/>
                        </a:rPr>
                        <a:t>Chaleur de </a:t>
                      </a:r>
                      <a:r>
                        <a:rPr lang="fr-CA" sz="900" dirty="0" smtClean="0">
                          <a:solidFill>
                            <a:schemeClr val="tx1"/>
                          </a:solidFill>
                          <a:effectLst/>
                        </a:rPr>
                        <a:t>combustion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(kJ/mole)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solidFill>
                            <a:schemeClr val="tx1"/>
                          </a:solidFill>
                          <a:effectLst/>
                        </a:rPr>
                        <a:t>Masse molaire (g/mole</a:t>
                      </a:r>
                      <a:r>
                        <a:rPr lang="fr-CA" sz="9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solidFill>
                            <a:schemeClr val="tx1"/>
                          </a:solidFill>
                          <a:effectLst/>
                        </a:rPr>
                        <a:t>Chaleur de combustion massique </a:t>
                      </a:r>
                      <a:r>
                        <a:rPr lang="fr-CA" sz="900" dirty="0" smtClean="0">
                          <a:solidFill>
                            <a:schemeClr val="tx1"/>
                          </a:solidFill>
                          <a:effectLst/>
                        </a:rPr>
                        <a:t>(kJ/g)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</a:tr>
              <a:tr h="269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solidFill>
                            <a:schemeClr val="tx1"/>
                          </a:solidFill>
                          <a:effectLst/>
                        </a:rPr>
                        <a:t>Éthanol</a:t>
                      </a: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 smtClean="0">
                          <a:effectLst/>
                        </a:rPr>
                        <a:t>1261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effectLst/>
                        </a:rPr>
                        <a:t>46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 smtClean="0">
                          <a:effectLst/>
                        </a:rPr>
                        <a:t>27.4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565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solidFill>
                            <a:schemeClr val="tx1"/>
                          </a:solidFill>
                          <a:effectLst/>
                        </a:rPr>
                        <a:t>Octane (essence)</a:t>
                      </a: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4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solidFill>
                            <a:schemeClr val="tx1"/>
                          </a:solidFill>
                          <a:effectLst/>
                        </a:rPr>
                        <a:t>Biodiésel</a:t>
                      </a: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>
                          <a:effectLst/>
                        </a:rPr>
                        <a:t>11 113</a:t>
                      </a:r>
                      <a:endParaRPr lang="fr-C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>
                          <a:effectLst/>
                        </a:rPr>
                        <a:t>294</a:t>
                      </a:r>
                      <a:endParaRPr lang="fr-C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 smtClean="0">
                          <a:effectLst/>
                        </a:rPr>
                        <a:t>37.8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675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220432"/>
              </p:ext>
            </p:extLst>
          </p:nvPr>
        </p:nvGraphicFramePr>
        <p:xfrm>
          <a:off x="14794" y="308025"/>
          <a:ext cx="4569516" cy="182758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29335"/>
                <a:gridCol w="1453794"/>
                <a:gridCol w="1015996"/>
                <a:gridCol w="1470391"/>
              </a:tblGrid>
              <a:tr h="6234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solidFill>
                            <a:schemeClr val="tx1"/>
                          </a:solidFill>
                          <a:effectLst/>
                        </a:rPr>
                        <a:t>Carburant</a:t>
                      </a: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solidFill>
                            <a:schemeClr val="tx1"/>
                          </a:solidFill>
                          <a:effectLst/>
                        </a:rPr>
                        <a:t>Chaleur de combustion </a:t>
                      </a:r>
                      <a:endParaRPr lang="fr-CA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(kJ/g)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solidFill>
                            <a:schemeClr val="tx1"/>
                          </a:solidFill>
                          <a:effectLst/>
                        </a:rPr>
                        <a:t>Masse volumique (g/</a:t>
                      </a:r>
                      <a:r>
                        <a:rPr lang="fr-CA" sz="900" dirty="0" err="1">
                          <a:solidFill>
                            <a:schemeClr val="tx1"/>
                          </a:solidFill>
                          <a:effectLst/>
                        </a:rPr>
                        <a:t>mL</a:t>
                      </a:r>
                      <a:r>
                        <a:rPr lang="fr-CA" sz="9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solidFill>
                            <a:schemeClr val="tx1"/>
                          </a:solidFill>
                          <a:effectLst/>
                        </a:rPr>
                        <a:t>Chaleur de combustion volumique </a:t>
                      </a:r>
                      <a:r>
                        <a:rPr lang="fr-CA" sz="900" dirty="0" smtClean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fr-CA" sz="9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r-CA" sz="900" dirty="0" smtClean="0">
                          <a:solidFill>
                            <a:schemeClr val="tx1"/>
                          </a:solidFill>
                          <a:effectLst/>
                        </a:rPr>
                        <a:t>(kJ/</a:t>
                      </a:r>
                      <a:r>
                        <a:rPr lang="fr-CA" sz="900" dirty="0" err="1" smtClean="0">
                          <a:solidFill>
                            <a:schemeClr val="tx1"/>
                          </a:solidFill>
                          <a:effectLst/>
                        </a:rPr>
                        <a:t>mL</a:t>
                      </a:r>
                      <a:r>
                        <a:rPr lang="fr-CA" sz="9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</a:tr>
              <a:tr h="288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>
                          <a:solidFill>
                            <a:schemeClr val="tx1"/>
                          </a:solidFill>
                          <a:effectLst/>
                        </a:rPr>
                        <a:t>Éthanol</a:t>
                      </a:r>
                      <a:endParaRPr lang="fr-CA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 smtClean="0">
                          <a:effectLst/>
                        </a:rPr>
                        <a:t>27.4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 smtClean="0">
                          <a:effectLst/>
                        </a:rPr>
                        <a:t>0.79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 smtClean="0">
                          <a:effectLst/>
                        </a:rPr>
                        <a:t>21.6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959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>
                          <a:solidFill>
                            <a:schemeClr val="tx1"/>
                          </a:solidFill>
                          <a:effectLst/>
                        </a:rPr>
                        <a:t>Octane (essence)</a:t>
                      </a:r>
                      <a:endParaRPr lang="fr-CA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 smtClean="0">
                          <a:effectLst/>
                        </a:rPr>
                        <a:t>44.7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 smtClean="0">
                          <a:effectLst/>
                        </a:rPr>
                        <a:t>0.70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 smtClean="0">
                          <a:effectLst/>
                        </a:rPr>
                        <a:t>31.3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>
                          <a:solidFill>
                            <a:schemeClr val="tx1"/>
                          </a:solidFill>
                          <a:effectLst/>
                        </a:rPr>
                        <a:t>Biodiésel</a:t>
                      </a:r>
                      <a:endParaRPr lang="fr-C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 smtClean="0">
                          <a:effectLst/>
                        </a:rPr>
                        <a:t>37.8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 smtClean="0">
                          <a:effectLst/>
                        </a:rPr>
                        <a:t>0.88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900" dirty="0" smtClean="0">
                          <a:effectLst/>
                        </a:rPr>
                        <a:t>34.9</a:t>
                      </a:r>
                      <a:endParaRPr lang="fr-C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90" marR="3429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61764" y="2197219"/>
            <a:ext cx="4176464" cy="998077"/>
          </a:xfrm>
          <a:prstGeom prst="rect">
            <a:avLst/>
          </a:prstGeom>
          <a:noFill/>
        </p:spPr>
        <p:txBody>
          <a:bodyPr wrap="square" lIns="43544" tIns="21772" rIns="43544" bIns="21772" rtlCol="0">
            <a:spAutoFit/>
          </a:bodyPr>
          <a:lstStyle/>
          <a:p>
            <a:pPr algn="ctr"/>
            <a:r>
              <a:rPr lang="fr-CA" sz="1300" dirty="0">
                <a:solidFill>
                  <a:srgbClr val="FF0000"/>
                </a:solidFill>
              </a:rPr>
              <a:t>L’éthanol contient moins d’énergie par litre. Il faut donc un volume supplémentaire (en litres) pour parcourir la même distance avec un véhicule (environ 30% de plus).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861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61764" y="2122914"/>
            <a:ext cx="4176464" cy="998077"/>
          </a:xfrm>
          <a:prstGeom prst="rect">
            <a:avLst/>
          </a:prstGeom>
          <a:noFill/>
        </p:spPr>
        <p:txBody>
          <a:bodyPr wrap="square" lIns="43544" tIns="21772" rIns="43544" bIns="21772" rtlCol="0">
            <a:spAutoFit/>
          </a:bodyPr>
          <a:lstStyle/>
          <a:p>
            <a:pPr algn="ctr"/>
            <a:r>
              <a:rPr lang="fr-CA" sz="1300" dirty="0">
                <a:solidFill>
                  <a:srgbClr val="FF0000"/>
                </a:solidFill>
              </a:rPr>
              <a:t>Par contre, même s’il faut plus d’éthanol (30% de plus environ) pour un rendement énergétique égale, l’éthanol produit UN PEU MOINS de dioxyde de carbone que l’octane.</a:t>
            </a:r>
          </a:p>
          <a:p>
            <a:endParaRPr lang="fr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1" y="0"/>
            <a:ext cx="4558413" cy="208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0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15423-FD0C-4BFA-A080-7485303048C6}" type="slidenum">
              <a:rPr lang="en-US" altLang="fr-FR" smtClean="0"/>
              <a:pPr>
                <a:defRPr/>
              </a:pPr>
              <a:t>34</a:t>
            </a:fld>
            <a:endParaRPr lang="en-US" alt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5220"/>
              </p:ext>
            </p:extLst>
          </p:nvPr>
        </p:nvGraphicFramePr>
        <p:xfrm>
          <a:off x="77638" y="353682"/>
          <a:ext cx="4408098" cy="196291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99125"/>
                <a:gridCol w="870527"/>
                <a:gridCol w="938557"/>
                <a:gridCol w="1699889"/>
              </a:tblGrid>
              <a:tr h="396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rgbClr val="FF0000"/>
                          </a:solidFill>
                          <a:effectLst/>
                        </a:rPr>
                        <a:t>Type of fuel</a:t>
                      </a:r>
                      <a:endParaRPr lang="fr-CA" sz="14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rgbClr val="FF0000"/>
                          </a:solidFill>
                          <a:effectLst/>
                        </a:rPr>
                        <a:t>Content </a:t>
                      </a:r>
                      <a:r>
                        <a:rPr lang="fr-CA" sz="1400" b="1" dirty="0" err="1">
                          <a:solidFill>
                            <a:srgbClr val="FF0000"/>
                          </a:solidFill>
                          <a:effectLst/>
                        </a:rPr>
                        <a:t>required</a:t>
                      </a:r>
                      <a:endParaRPr lang="fr-CA" sz="14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rgbClr val="FF0000"/>
                          </a:solidFill>
                          <a:effectLst/>
                        </a:rPr>
                        <a:t>Type of </a:t>
                      </a:r>
                      <a:r>
                        <a:rPr lang="fr-CA" sz="1400" b="1" dirty="0" err="1">
                          <a:solidFill>
                            <a:srgbClr val="FF0000"/>
                          </a:solidFill>
                          <a:effectLst/>
                        </a:rPr>
                        <a:t>biofuel</a:t>
                      </a:r>
                      <a:endParaRPr lang="fr-CA" sz="14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rgbClr val="FF0000"/>
                          </a:solidFill>
                          <a:effectLst/>
                        </a:rPr>
                        <a:t>Date of </a:t>
                      </a:r>
                      <a:r>
                        <a:rPr lang="fr-CA" sz="1400" b="1" dirty="0" err="1">
                          <a:solidFill>
                            <a:srgbClr val="FF0000"/>
                          </a:solidFill>
                          <a:effectLst/>
                        </a:rPr>
                        <a:t>regulation</a:t>
                      </a:r>
                      <a:endParaRPr lang="fr-CA" sz="14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43684" marR="43684" marT="0" marB="0" anchor="ctr"/>
                </a:tc>
              </a:tr>
              <a:tr h="396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>
                          <a:solidFill>
                            <a:srgbClr val="FF0000"/>
                          </a:solidFill>
                          <a:effectLst/>
                        </a:rPr>
                        <a:t>Fuel</a:t>
                      </a:r>
                      <a:endParaRPr lang="fr-CA" sz="1400" b="1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>
                          <a:effectLst/>
                        </a:rPr>
                        <a:t>5%</a:t>
                      </a:r>
                      <a:endParaRPr lang="fr-CA" sz="1400" b="1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>
                          <a:effectLst/>
                        </a:rPr>
                        <a:t>Ethanol</a:t>
                      </a:r>
                      <a:endParaRPr lang="fr-CA" sz="1400" b="1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>
                          <a:effectLst/>
                        </a:rPr>
                        <a:t>December 15th 2010</a:t>
                      </a:r>
                      <a:endParaRPr lang="fr-CA" sz="1400" b="1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43684" marR="43684" marT="0" marB="0" anchor="ctr"/>
                </a:tc>
              </a:tr>
              <a:tr h="793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Diesel and heating crude oil </a:t>
                      </a:r>
                      <a:endParaRPr lang="fr-CA" sz="1400" b="1" dirty="0">
                        <a:solidFill>
                          <a:srgbClr val="FF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</a:rPr>
                        <a:t>2%</a:t>
                      </a:r>
                      <a:endParaRPr lang="fr-CA" sz="14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400" b="1">
                          <a:effectLst/>
                        </a:rPr>
                        <a:t>Biodiesel</a:t>
                      </a:r>
                      <a:endParaRPr lang="fr-CA" sz="1400" b="1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43684" marR="4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July 1st 2011</a:t>
                      </a:r>
                      <a:endParaRPr lang="fr-CA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January 2013 (Québec et </a:t>
                      </a:r>
                      <a:r>
                        <a:rPr lang="en-US" sz="1400" b="1" dirty="0" err="1">
                          <a:effectLst/>
                        </a:rPr>
                        <a:t>maritimes</a:t>
                      </a:r>
                      <a:r>
                        <a:rPr lang="en-US" sz="1400" b="1" dirty="0">
                          <a:effectLst/>
                        </a:rPr>
                        <a:t>)</a:t>
                      </a:r>
                      <a:endParaRPr lang="fr-CA" sz="1400" b="1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</a:endParaRPr>
                    </a:p>
                  </a:txBody>
                  <a:tcPr marL="43684" marR="4368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543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122238"/>
            <a:ext cx="4114800" cy="1292494"/>
          </a:xfrm>
        </p:spPr>
        <p:txBody>
          <a:bodyPr/>
          <a:lstStyle/>
          <a:p>
            <a:r>
              <a:rPr lang="fr-CA" sz="2000" b="1" dirty="0" smtClean="0"/>
              <a:t>1350km on a tank?</a:t>
            </a:r>
            <a:r>
              <a:rPr lang="fr-CA" sz="1800" dirty="0" smtClean="0"/>
              <a:t/>
            </a:r>
            <a:br>
              <a:rPr lang="fr-CA" sz="1800" dirty="0" smtClean="0"/>
            </a:br>
            <a:r>
              <a:rPr lang="fr-CA" sz="1800" dirty="0" smtClean="0"/>
              <a:t/>
            </a:r>
            <a:br>
              <a:rPr lang="fr-CA" sz="1800" dirty="0" smtClean="0"/>
            </a:br>
            <a:r>
              <a:rPr lang="fr-CA" sz="1800" dirty="0" smtClean="0"/>
              <a:t>Look at the new TDI Passat</a:t>
            </a:r>
            <a:br>
              <a:rPr lang="fr-CA" sz="1800" dirty="0" smtClean="0"/>
            </a:br>
            <a:r>
              <a:rPr lang="fr-CA" sz="1800" dirty="0" smtClean="0"/>
              <a:t>http</a:t>
            </a:r>
            <a:r>
              <a:rPr lang="fr-CA" sz="1800" dirty="0"/>
              <a:t>://web.vw.com/tdi-clean-diesel/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15423-FD0C-4BFA-A080-7485303048C6}" type="slidenum">
              <a:rPr lang="en-US" altLang="fr-FR" smtClean="0"/>
              <a:pPr>
                <a:defRPr/>
              </a:pPr>
              <a:t>35</a:t>
            </a:fld>
            <a:endParaRPr lang="en-US" alt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57" y="1367438"/>
            <a:ext cx="2962153" cy="168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56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Savais-tu?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15423-FD0C-4BFA-A080-7485303048C6}" type="slidenum">
              <a:rPr lang="en-US" altLang="fr-FR" smtClean="0"/>
              <a:pPr>
                <a:defRPr/>
              </a:pPr>
              <a:t>36</a:t>
            </a:fld>
            <a:endParaRPr lang="en-US" alt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539"/>
            <a:ext cx="4572348" cy="64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4891" y="2649478"/>
            <a:ext cx="43822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For more info: </a:t>
            </a:r>
            <a:r>
              <a:rPr lang="fr-CA" sz="500" dirty="0"/>
              <a:t>http://www.mouvementcollectif.org/wp-content/uploads/2009/05/le-biodiesel-biobus-rapportfinal-lien1-fr.pdf</a:t>
            </a:r>
          </a:p>
        </p:txBody>
      </p:sp>
    </p:spTree>
    <p:extLst>
      <p:ext uri="{BB962C8B-B14F-4D97-AF65-F5344CB8AC3E}">
        <p14:creationId xmlns:p14="http://schemas.microsoft.com/office/powerpoint/2010/main" val="33018026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15423-FD0C-4BFA-A080-7485303048C6}" type="slidenum">
              <a:rPr lang="en-US" altLang="fr-FR" smtClean="0"/>
              <a:pPr>
                <a:defRPr/>
              </a:pPr>
              <a:t>37</a:t>
            </a:fld>
            <a:endParaRPr lang="en-US" alt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6634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332" y="2679498"/>
            <a:ext cx="1790968" cy="370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5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13" y="0"/>
            <a:ext cx="3915876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3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3E12696-9138-40DB-83FC-896454BE028D}" type="slidenum">
              <a:rPr lang="en-US" altLang="fr-FR" sz="7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fr-FR" sz="700" smtClean="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25413" y="1020763"/>
            <a:ext cx="43211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544" tIns="21772" rIns="43544" bIns="21772" anchor="ctr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tabLst>
                <a:tab pos="300038" algn="r"/>
                <a:tab pos="649288" algn="r"/>
                <a:tab pos="1255713" algn="ctr"/>
                <a:tab pos="1314450" algn="r"/>
                <a:tab pos="1746250" algn="r"/>
                <a:tab pos="2228850" algn="r"/>
                <a:tab pos="2511425" algn="r"/>
              </a:tabLst>
              <a:defRPr sz="1500">
                <a:solidFill>
                  <a:schemeClr val="tx1"/>
                </a:solidFill>
                <a:latin typeface="Arial" charset="0"/>
              </a:defRPr>
            </a:lvl1pPr>
            <a:lvl2pPr marL="217488" indent="-136525" defTabSz="434975" eaLnBrk="0" hangingPunct="0">
              <a:spcBef>
                <a:spcPct val="20000"/>
              </a:spcBef>
              <a:buChar char="–"/>
              <a:tabLst>
                <a:tab pos="300038" algn="r"/>
                <a:tab pos="649288" algn="r"/>
                <a:tab pos="1255713" algn="ctr"/>
                <a:tab pos="1314450" algn="r"/>
                <a:tab pos="1746250" algn="r"/>
                <a:tab pos="2228850" algn="r"/>
                <a:tab pos="2511425" algn="r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434975" indent="-109538" defTabSz="434975" eaLnBrk="0" hangingPunct="0">
              <a:spcBef>
                <a:spcPct val="20000"/>
              </a:spcBef>
              <a:buChar char="•"/>
              <a:tabLst>
                <a:tab pos="300038" algn="r"/>
                <a:tab pos="649288" algn="r"/>
                <a:tab pos="1255713" algn="ctr"/>
                <a:tab pos="1314450" algn="r"/>
                <a:tab pos="1746250" algn="r"/>
                <a:tab pos="2228850" algn="r"/>
                <a:tab pos="2511425" algn="r"/>
              </a:tabLst>
              <a:defRPr sz="1100">
                <a:solidFill>
                  <a:schemeClr val="tx1"/>
                </a:solidFill>
                <a:latin typeface="Arial" charset="0"/>
              </a:defRPr>
            </a:lvl3pPr>
            <a:lvl4pPr marL="652463" indent="-109538" defTabSz="434975" eaLnBrk="0" hangingPunct="0">
              <a:spcBef>
                <a:spcPct val="20000"/>
              </a:spcBef>
              <a:buChar char="–"/>
              <a:tabLst>
                <a:tab pos="300038" algn="r"/>
                <a:tab pos="649288" algn="r"/>
                <a:tab pos="1255713" algn="ctr"/>
                <a:tab pos="1314450" algn="r"/>
                <a:tab pos="1746250" algn="r"/>
                <a:tab pos="2228850" algn="r"/>
                <a:tab pos="2511425" algn="r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871538" indent="-107950" defTabSz="434975" eaLnBrk="0" hangingPunct="0">
              <a:spcBef>
                <a:spcPct val="20000"/>
              </a:spcBef>
              <a:buChar char="»"/>
              <a:tabLst>
                <a:tab pos="300038" algn="r"/>
                <a:tab pos="649288" algn="r"/>
                <a:tab pos="1255713" algn="ctr"/>
                <a:tab pos="1314450" algn="r"/>
                <a:tab pos="1746250" algn="r"/>
                <a:tab pos="2228850" algn="r"/>
                <a:tab pos="2511425" algn="r"/>
              </a:tabLst>
              <a:defRPr sz="1000">
                <a:solidFill>
                  <a:schemeClr val="tx1"/>
                </a:solidFill>
                <a:latin typeface="Arial" charset="0"/>
              </a:defRPr>
            </a:lvl5pPr>
            <a:lvl6pPr marL="132873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0038" algn="r"/>
                <a:tab pos="649288" algn="r"/>
                <a:tab pos="1255713" algn="ctr"/>
                <a:tab pos="1314450" algn="r"/>
                <a:tab pos="1746250" algn="r"/>
                <a:tab pos="2228850" algn="r"/>
                <a:tab pos="2511425" algn="r"/>
              </a:tabLst>
              <a:defRPr sz="1000">
                <a:solidFill>
                  <a:schemeClr val="tx1"/>
                </a:solidFill>
                <a:latin typeface="Arial" charset="0"/>
              </a:defRPr>
            </a:lvl6pPr>
            <a:lvl7pPr marL="178593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0038" algn="r"/>
                <a:tab pos="649288" algn="r"/>
                <a:tab pos="1255713" algn="ctr"/>
                <a:tab pos="1314450" algn="r"/>
                <a:tab pos="1746250" algn="r"/>
                <a:tab pos="2228850" algn="r"/>
                <a:tab pos="2511425" algn="r"/>
              </a:tabLst>
              <a:defRPr sz="1000">
                <a:solidFill>
                  <a:schemeClr val="tx1"/>
                </a:solidFill>
                <a:latin typeface="Arial" charset="0"/>
              </a:defRPr>
            </a:lvl7pPr>
            <a:lvl8pPr marL="224313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0038" algn="r"/>
                <a:tab pos="649288" algn="r"/>
                <a:tab pos="1255713" algn="ctr"/>
                <a:tab pos="1314450" algn="r"/>
                <a:tab pos="1746250" algn="r"/>
                <a:tab pos="2228850" algn="r"/>
                <a:tab pos="2511425" algn="r"/>
              </a:tabLst>
              <a:defRPr sz="1000">
                <a:solidFill>
                  <a:schemeClr val="tx1"/>
                </a:solidFill>
                <a:latin typeface="Arial" charset="0"/>
              </a:defRPr>
            </a:lvl8pPr>
            <a:lvl9pPr marL="270033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00038" algn="r"/>
                <a:tab pos="649288" algn="r"/>
                <a:tab pos="1255713" algn="ctr"/>
                <a:tab pos="1314450" algn="r"/>
                <a:tab pos="1746250" algn="r"/>
                <a:tab pos="2228850" algn="r"/>
                <a:tab pos="2511425" algn="r"/>
              </a:tabLs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fr-FR" sz="2400" b="1">
                <a:solidFill>
                  <a:srgbClr val="FF0000"/>
                </a:solidFill>
                <a:latin typeface="Chiller" pitchFamily="82" charset="0"/>
              </a:rPr>
              <a:t>Heat engine:</a:t>
            </a:r>
            <a:r>
              <a:rPr lang="en-AU" altLang="fr-FR" sz="1200"/>
              <a:t> device that transforms heat partly into work (mechanical energy) by a working substance undergoing a </a:t>
            </a:r>
            <a:r>
              <a:rPr lang="en-AU" altLang="fr-FR" sz="1200" b="1">
                <a:solidFill>
                  <a:schemeClr val="accent2"/>
                </a:solidFill>
              </a:rPr>
              <a:t>cyclic</a:t>
            </a:r>
            <a:r>
              <a:rPr lang="en-AU" altLang="fr-FR" sz="1200"/>
              <a:t> process. </a:t>
            </a:r>
          </a:p>
        </p:txBody>
      </p:sp>
      <p:pic>
        <p:nvPicPr>
          <p:cNvPr id="4100" name="Picture 3" descr="ferrari59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57163"/>
            <a:ext cx="13065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Audi R8 Mo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t="4675" r="23987" b="4935"/>
          <a:stretch>
            <a:fillRect/>
          </a:stretch>
        </p:blipFill>
        <p:spPr bwMode="auto">
          <a:xfrm>
            <a:off x="2646363" y="1597025"/>
            <a:ext cx="1114425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TorqueOmata34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812925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CF70FAC-1F1E-4F12-8755-9A85E8993603}" type="slidenum">
              <a:rPr lang="en-US" altLang="fr-FR" sz="7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fr-FR" sz="700" smtClean="0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84138"/>
            <a:ext cx="4360862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862263" y="1381125"/>
            <a:ext cx="1506537" cy="244475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000"/>
              <a:t>petrol engine: fuel + air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C7339BC-D893-4072-9A9C-D95C40ED2997}" type="slidenum">
              <a:rPr lang="en-US" altLang="fr-FR" sz="7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fr-FR" sz="700" smtClean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3500" y="276225"/>
            <a:ext cx="4446588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05325" algn="r"/>
                <a:tab pos="5273675" algn="r"/>
              </a:tabLst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05325" algn="r"/>
                <a:tab pos="5273675" algn="r"/>
              </a:tabLst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05325" algn="r"/>
                <a:tab pos="5273675" algn="r"/>
              </a:tabLst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05325" algn="r"/>
                <a:tab pos="5273675" algn="r"/>
              </a:tabLst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05325" algn="r"/>
                <a:tab pos="5273675" algn="r"/>
              </a:tabLst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05325" algn="r"/>
                <a:tab pos="5273675" algn="r"/>
              </a:tabLs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05325" algn="r"/>
                <a:tab pos="5273675" algn="r"/>
              </a:tabLs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05325" algn="r"/>
                <a:tab pos="5273675" algn="r"/>
              </a:tabLs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05325" algn="r"/>
                <a:tab pos="5273675" algn="r"/>
              </a:tabLs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fr-FR" sz="1200" dirty="0"/>
              <a:t>All heat engines absorb heat </a:t>
            </a:r>
            <a:r>
              <a:rPr lang="en-AU" altLang="fr-FR" sz="1200" i="1" dirty="0">
                <a:latin typeface="Times New Roman" pitchFamily="18" charset="0"/>
              </a:rPr>
              <a:t>Q</a:t>
            </a:r>
            <a:r>
              <a:rPr lang="en-AU" altLang="fr-FR" sz="1200" baseline="-25000" dirty="0">
                <a:latin typeface="Times New Roman" pitchFamily="18" charset="0"/>
              </a:rPr>
              <a:t>H</a:t>
            </a:r>
            <a:r>
              <a:rPr lang="en-AU" altLang="fr-FR" sz="1200" dirty="0"/>
              <a:t> from a source at a relatively high temperature (hot reservoir </a:t>
            </a:r>
            <a:r>
              <a:rPr lang="en-AU" altLang="fr-FR" sz="1200" i="1" dirty="0">
                <a:latin typeface="Times New Roman" pitchFamily="18" charset="0"/>
              </a:rPr>
              <a:t>T</a:t>
            </a:r>
            <a:r>
              <a:rPr lang="en-AU" altLang="fr-FR" sz="1200" baseline="-25000" dirty="0">
                <a:latin typeface="Times New Roman" pitchFamily="18" charset="0"/>
              </a:rPr>
              <a:t>H</a:t>
            </a:r>
            <a:r>
              <a:rPr lang="en-AU" altLang="fr-FR" sz="1200" dirty="0"/>
              <a:t>), perform some work </a:t>
            </a:r>
            <a:r>
              <a:rPr lang="en-AU" altLang="fr-FR" sz="1200" i="1" dirty="0">
                <a:latin typeface="Times New Roman" pitchFamily="18" charset="0"/>
              </a:rPr>
              <a:t>W</a:t>
            </a:r>
            <a:r>
              <a:rPr lang="en-AU" altLang="fr-FR" sz="1200" dirty="0"/>
              <a:t> and reject some heat </a:t>
            </a:r>
            <a:r>
              <a:rPr lang="en-AU" altLang="fr-FR" sz="1200" i="1" dirty="0">
                <a:latin typeface="Times New Roman" pitchFamily="18" charset="0"/>
              </a:rPr>
              <a:t>Q</a:t>
            </a:r>
            <a:r>
              <a:rPr lang="en-AU" altLang="fr-FR" sz="1200" baseline="-25000" dirty="0">
                <a:latin typeface="Times New Roman" pitchFamily="18" charset="0"/>
              </a:rPr>
              <a:t>C</a:t>
            </a:r>
            <a:r>
              <a:rPr lang="en-AU" altLang="fr-FR" sz="1200" dirty="0"/>
              <a:t> at a lower temperature (cold reservoir </a:t>
            </a:r>
            <a:r>
              <a:rPr lang="en-AU" altLang="fr-FR" sz="1200" i="1" dirty="0">
                <a:latin typeface="Times New Roman" pitchFamily="18" charset="0"/>
              </a:rPr>
              <a:t>T</a:t>
            </a:r>
            <a:r>
              <a:rPr lang="en-AU" altLang="fr-FR" sz="1200" baseline="-25000" dirty="0">
                <a:latin typeface="Times New Roman" pitchFamily="18" charset="0"/>
              </a:rPr>
              <a:t>C</a:t>
            </a:r>
            <a:r>
              <a:rPr lang="en-AU" altLang="fr-FR" sz="1200" dirty="0"/>
              <a:t>).</a:t>
            </a:r>
            <a:endParaRPr lang="en-US" altLang="fr-FR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12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fr-FR" sz="1200" dirty="0"/>
              <a:t>                                              </a:t>
            </a:r>
            <a:r>
              <a:rPr lang="en-AU" altLang="fr-FR" sz="1200" dirty="0">
                <a:sym typeface="Symbol" pitchFamily="18" charset="2"/>
              </a:rPr>
              <a:t></a:t>
            </a:r>
            <a:r>
              <a:rPr lang="en-AU" altLang="fr-FR" sz="1200" dirty="0"/>
              <a:t>  </a:t>
            </a:r>
            <a:r>
              <a:rPr lang="en-AU" altLang="fr-FR" sz="1200" i="1" dirty="0" err="1">
                <a:latin typeface="Times New Roman" pitchFamily="18" charset="0"/>
                <a:sym typeface="Symbol" pitchFamily="18" charset="2"/>
              </a:rPr>
              <a:t>Q</a:t>
            </a:r>
            <a:r>
              <a:rPr lang="en-AU" altLang="fr-FR" sz="1200" baseline="-25000" dirty="0" err="1">
                <a:latin typeface="Times New Roman" pitchFamily="18" charset="0"/>
                <a:sym typeface="Symbol" pitchFamily="18" charset="2"/>
              </a:rPr>
              <a:t>net</a:t>
            </a:r>
            <a:r>
              <a:rPr lang="en-AU" altLang="fr-FR" sz="1200" dirty="0">
                <a:latin typeface="Times New Roman" pitchFamily="18" charset="0"/>
                <a:sym typeface="Symbol" pitchFamily="18" charset="2"/>
              </a:rPr>
              <a:t> = |</a:t>
            </a:r>
            <a:r>
              <a:rPr lang="en-AU" altLang="fr-FR" sz="1200" i="1" dirty="0">
                <a:latin typeface="Times New Roman" pitchFamily="18" charset="0"/>
                <a:sym typeface="Symbol" pitchFamily="18" charset="2"/>
              </a:rPr>
              <a:t>Q</a:t>
            </a:r>
            <a:r>
              <a:rPr lang="en-AU" altLang="fr-FR" sz="1200" baseline="-25000" dirty="0">
                <a:latin typeface="Times New Roman" pitchFamily="18" charset="0"/>
                <a:sym typeface="Symbol" pitchFamily="18" charset="2"/>
              </a:rPr>
              <a:t>H</a:t>
            </a:r>
            <a:r>
              <a:rPr lang="en-AU" altLang="fr-FR" sz="1200" dirty="0">
                <a:latin typeface="Times New Roman" pitchFamily="18" charset="0"/>
                <a:sym typeface="Symbol" pitchFamily="18" charset="2"/>
              </a:rPr>
              <a:t>| - |</a:t>
            </a:r>
            <a:r>
              <a:rPr lang="en-AU" altLang="fr-FR" sz="1200" i="1" dirty="0">
                <a:latin typeface="Times New Roman" pitchFamily="18" charset="0"/>
                <a:sym typeface="Symbol" pitchFamily="18" charset="2"/>
              </a:rPr>
              <a:t>Q</a:t>
            </a:r>
            <a:r>
              <a:rPr lang="en-AU" altLang="fr-FR" sz="1200" baseline="-25000" dirty="0">
                <a:latin typeface="Times New Roman" pitchFamily="18" charset="0"/>
                <a:sym typeface="Symbol" pitchFamily="18" charset="2"/>
              </a:rPr>
              <a:t>C</a:t>
            </a:r>
            <a:r>
              <a:rPr lang="en-AU" altLang="fr-FR" sz="1200" dirty="0">
                <a:latin typeface="Times New Roman" pitchFamily="18" charset="0"/>
                <a:sym typeface="Symbol" pitchFamily="18" charset="2"/>
              </a:rPr>
              <a:t>| = </a:t>
            </a:r>
            <a:r>
              <a:rPr lang="en-AU" altLang="fr-FR" sz="1200" i="1" dirty="0">
                <a:latin typeface="Times New Roman" pitchFamily="18" charset="0"/>
                <a:sym typeface="Symbol" pitchFamily="18" charset="2"/>
              </a:rPr>
              <a:t>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1200" dirty="0">
              <a:latin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fr-FR" sz="1200" dirty="0">
                <a:latin typeface="Times New Roman" pitchFamily="18" charset="0"/>
                <a:sym typeface="Symbol" pitchFamily="18" charset="2"/>
              </a:rPr>
              <a:t>	</a:t>
            </a:r>
          </a:p>
        </p:txBody>
      </p:sp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6675"/>
            <a:ext cx="2224088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ZoneTexte 1"/>
          <p:cNvSpPr txBox="1">
            <a:spLocks noChangeArrowheads="1"/>
          </p:cNvSpPr>
          <p:nvPr/>
        </p:nvSpPr>
        <p:spPr bwMode="auto">
          <a:xfrm>
            <a:off x="2378075" y="2576513"/>
            <a:ext cx="166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1000"/>
              <a:t>Example of a fossil fuel electrical plant.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6674"/>
            <a:ext cx="2224088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1345105"/>
            <a:ext cx="1805775" cy="123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325763" y="23654"/>
            <a:ext cx="1922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/>
              <a:t>EXTERNAL COMBUSTION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8C8F5-8B32-4108-A1AD-A49DA3B38668}" type="slidenum">
              <a:rPr lang="en-US" altLang="fr-FR" smtClean="0"/>
              <a:pPr>
                <a:defRPr/>
              </a:pPr>
              <a:t>7</a:t>
            </a:fld>
            <a:endParaRPr lang="en-US" altLang="fr-FR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0124"/>
            <a:ext cx="4776716" cy="352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5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contenu 2"/>
          <p:cNvSpPr>
            <a:spLocks noGrp="1"/>
          </p:cNvSpPr>
          <p:nvPr>
            <p:ph idx="1"/>
          </p:nvPr>
        </p:nvSpPr>
        <p:spPr>
          <a:xfrm>
            <a:off x="266700" y="204788"/>
            <a:ext cx="4114800" cy="20129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AU" altLang="fr-FR" sz="1600" smtClean="0">
                <a:sym typeface="Symbol" pitchFamily="18" charset="2"/>
              </a:rPr>
              <a:t>Thermal efficiency, </a:t>
            </a:r>
            <a:r>
              <a:rPr lang="en-AU" altLang="fr-FR" sz="1600" i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AU" altLang="fr-FR" sz="1600" smtClean="0">
                <a:sym typeface="Symbol" pitchFamily="18" charset="2"/>
              </a:rPr>
              <a:t> represents the fraction of </a:t>
            </a:r>
            <a:r>
              <a:rPr lang="en-AU" altLang="fr-FR" sz="1600" i="1" smtClean="0">
                <a:latin typeface="Times New Roman" pitchFamily="18" charset="0"/>
                <a:sym typeface="Symbol" pitchFamily="18" charset="2"/>
              </a:rPr>
              <a:t>Q</a:t>
            </a:r>
            <a:r>
              <a:rPr lang="en-AU" altLang="fr-FR" sz="1600" i="1" baseline="-25000" smtClean="0">
                <a:latin typeface="Times New Roman" pitchFamily="18" charset="0"/>
                <a:sym typeface="Symbol" pitchFamily="18" charset="2"/>
              </a:rPr>
              <a:t>H</a:t>
            </a:r>
            <a:r>
              <a:rPr lang="en-AU" altLang="fr-FR" sz="1600" smtClean="0">
                <a:sym typeface="Symbol" pitchFamily="18" charset="2"/>
              </a:rPr>
              <a:t> that is converted to useful work.</a:t>
            </a:r>
            <a:endParaRPr lang="fr-CA" altLang="fr-FR" smtClean="0"/>
          </a:p>
        </p:txBody>
      </p:sp>
      <p:sp>
        <p:nvSpPr>
          <p:cNvPr id="717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E329F4-B7FD-4D8B-BE58-C4D4BDBD6BEB}" type="slidenum">
              <a:rPr lang="en-US" altLang="fr-FR" sz="7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fr-FR" sz="700" smtClean="0"/>
          </a:p>
        </p:txBody>
      </p:sp>
      <p:graphicFrame>
        <p:nvGraphicFramePr>
          <p:cNvPr id="7172" name="Objet 4"/>
          <p:cNvGraphicFramePr>
            <a:graphicFrameLocks noChangeAspect="1"/>
          </p:cNvGraphicFramePr>
          <p:nvPr/>
        </p:nvGraphicFramePr>
        <p:xfrm>
          <a:off x="765175" y="1185863"/>
          <a:ext cx="136048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Équation" r:id="rId3" imgW="711000" imgH="482400" progId="Equation.3">
                  <p:embed/>
                </p:oleObj>
              </mc:Choice>
              <mc:Fallback>
                <p:oleObj name="Équation" r:id="rId3" imgW="711000" imgH="482400" progId="Equation.3">
                  <p:embed/>
                  <p:pic>
                    <p:nvPicPr>
                      <p:cNvPr id="0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1185863"/>
                        <a:ext cx="1360488" cy="923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788988" y="2401888"/>
            <a:ext cx="1296987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000"/>
          </a:p>
        </p:txBody>
      </p:sp>
      <p:sp>
        <p:nvSpPr>
          <p:cNvPr id="7174" name="Rectangle 1"/>
          <p:cNvSpPr>
            <a:spLocks noChangeArrowheads="1"/>
          </p:cNvSpPr>
          <p:nvPr/>
        </p:nvSpPr>
        <p:spPr bwMode="auto">
          <a:xfrm>
            <a:off x="854075" y="2459038"/>
            <a:ext cx="1165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0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e</a:t>
            </a:r>
            <a:r>
              <a:rPr lang="en-US" altLang="fr-FR" sz="10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= 1 – </a:t>
            </a:r>
            <a:r>
              <a:rPr lang="en-US" altLang="fr-FR" sz="10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US" altLang="fr-FR" sz="1000" baseline="-250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C</a:t>
            </a:r>
            <a:r>
              <a:rPr lang="en-US" altLang="fr-FR" sz="10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/ </a:t>
            </a:r>
            <a:r>
              <a:rPr lang="en-US" altLang="fr-FR" sz="1000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T</a:t>
            </a:r>
            <a:r>
              <a:rPr lang="en-US" altLang="fr-FR" sz="1000" baseline="-250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H</a:t>
            </a:r>
            <a:r>
              <a:rPr lang="en-US" altLang="fr-FR" sz="100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 &lt; 1</a:t>
            </a:r>
          </a:p>
        </p:txBody>
      </p:sp>
      <p:sp>
        <p:nvSpPr>
          <p:cNvPr id="7175" name="Text Box 5"/>
          <p:cNvSpPr txBox="1">
            <a:spLocks noChangeArrowheads="1"/>
          </p:cNvSpPr>
          <p:nvPr/>
        </p:nvSpPr>
        <p:spPr bwMode="auto">
          <a:xfrm>
            <a:off x="2819400" y="2044700"/>
            <a:ext cx="1430338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34975" eaLnBrk="0" hangingPunct="0">
              <a:spcBef>
                <a:spcPct val="20000"/>
              </a:spcBef>
              <a:buChar char="•"/>
              <a:defRPr sz="1500">
                <a:solidFill>
                  <a:schemeClr val="tx1"/>
                </a:solidFill>
                <a:latin typeface="Arial" charset="0"/>
              </a:defRPr>
            </a:lvl1pPr>
            <a:lvl2pPr marL="354013" indent="-136525" defTabSz="434975" eaLnBrk="0" hangingPunct="0">
              <a:spcBef>
                <a:spcPct val="20000"/>
              </a:spcBef>
              <a:buChar char="–"/>
              <a:defRPr sz="1300">
                <a:solidFill>
                  <a:schemeClr val="tx1"/>
                </a:solidFill>
                <a:latin typeface="Arial" charset="0"/>
              </a:defRPr>
            </a:lvl2pPr>
            <a:lvl3pPr marL="544513" indent="-109538" defTabSz="434975" eaLnBrk="0" hangingPunct="0"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charset="0"/>
              </a:defRPr>
            </a:lvl3pPr>
            <a:lvl4pPr marL="762000" indent="-109538" defTabSz="434975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charset="0"/>
              </a:defRPr>
            </a:lvl4pPr>
            <a:lvl5pPr marL="979488" indent="-107950" defTabSz="434975" eaLnBrk="0" hangingPunct="0">
              <a:spcBef>
                <a:spcPct val="20000"/>
              </a:spcBef>
              <a:buChar char="»"/>
              <a:defRPr sz="1000">
                <a:solidFill>
                  <a:schemeClr val="tx1"/>
                </a:solidFill>
                <a:latin typeface="Arial" charset="0"/>
              </a:defRPr>
            </a:lvl5pPr>
            <a:lvl6pPr marL="14366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6pPr>
            <a:lvl7pPr marL="18938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7pPr>
            <a:lvl8pPr marL="23510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8pPr>
            <a:lvl9pPr marL="2808288" indent="-107950" defTabSz="4349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200"/>
              <a:t>This is the absolute max efficiency of a heat engine.</a:t>
            </a:r>
          </a:p>
        </p:txBody>
      </p:sp>
      <p:cxnSp>
        <p:nvCxnSpPr>
          <p:cNvPr id="7176" name="Connecteur droit avec flèche 2"/>
          <p:cNvCxnSpPr>
            <a:cxnSpLocks noChangeShapeType="1"/>
          </p:cNvCxnSpPr>
          <p:nvPr/>
        </p:nvCxnSpPr>
        <p:spPr bwMode="auto">
          <a:xfrm flipH="1">
            <a:off x="2222500" y="2582863"/>
            <a:ext cx="4492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Efficiency</a:t>
            </a:r>
            <a:r>
              <a:rPr lang="fr-CA" dirty="0" smtClean="0"/>
              <a:t> of </a:t>
            </a:r>
            <a:r>
              <a:rPr lang="fr-CA" dirty="0" err="1" smtClean="0"/>
              <a:t>various</a:t>
            </a:r>
            <a:r>
              <a:rPr lang="fr-CA" dirty="0" smtClean="0"/>
              <a:t> </a:t>
            </a:r>
            <a:r>
              <a:rPr lang="fr-CA" dirty="0" err="1" smtClean="0"/>
              <a:t>heat</a:t>
            </a:r>
            <a:r>
              <a:rPr lang="fr-CA" dirty="0" smtClean="0"/>
              <a:t> </a:t>
            </a:r>
            <a:r>
              <a:rPr lang="fr-CA" dirty="0" err="1" smtClean="0"/>
              <a:t>engines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Car </a:t>
            </a:r>
            <a:r>
              <a:rPr lang="fr-CA" dirty="0" err="1" smtClean="0"/>
              <a:t>engines</a:t>
            </a:r>
            <a:r>
              <a:rPr lang="fr-CA" dirty="0" smtClean="0"/>
              <a:t> 20% to 25%</a:t>
            </a:r>
          </a:p>
          <a:p>
            <a:r>
              <a:rPr lang="fr-CA" dirty="0" err="1" smtClean="0"/>
              <a:t>Fossil</a:t>
            </a:r>
            <a:r>
              <a:rPr lang="fr-CA" dirty="0" smtClean="0"/>
              <a:t> fuel plants 20% to 40%</a:t>
            </a:r>
          </a:p>
          <a:p>
            <a:r>
              <a:rPr lang="fr-CA" dirty="0" smtClean="0"/>
              <a:t>Diesel </a:t>
            </a:r>
            <a:r>
              <a:rPr lang="fr-CA" dirty="0" err="1" smtClean="0"/>
              <a:t>heat</a:t>
            </a:r>
            <a:r>
              <a:rPr lang="fr-CA" dirty="0" smtClean="0"/>
              <a:t> </a:t>
            </a:r>
            <a:r>
              <a:rPr lang="fr-CA" dirty="0" err="1" smtClean="0"/>
              <a:t>engines</a:t>
            </a:r>
            <a:r>
              <a:rPr lang="fr-CA" dirty="0" smtClean="0"/>
              <a:t>: 20% to 40%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15423-FD0C-4BFA-A080-7485303048C6}" type="slidenum">
              <a:rPr lang="en-US" altLang="fr-FR" smtClean="0"/>
              <a:pPr>
                <a:defRPr/>
              </a:pPr>
              <a:t>9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5095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49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49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fr-FR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</TotalTime>
  <Words>984</Words>
  <Application>Microsoft Office PowerPoint</Application>
  <PresentationFormat>Personnalisé</PresentationFormat>
  <Paragraphs>312</Paragraphs>
  <Slides>38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Cambria Math</vt:lpstr>
      <vt:lpstr>Chiller</vt:lpstr>
      <vt:lpstr>Symbol</vt:lpstr>
      <vt:lpstr>Times New Roman</vt:lpstr>
      <vt:lpstr>Default Design</vt:lpstr>
      <vt:lpstr>Équation</vt:lpstr>
      <vt:lpstr>Présentation PowerPoint</vt:lpstr>
      <vt:lpstr>Today’s objectives: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Efficiency of various heat engines</vt:lpstr>
      <vt:lpstr>Présentation PowerPoint</vt:lpstr>
      <vt:lpstr>Fuel engines</vt:lpstr>
      <vt:lpstr>Two strokes engine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Diesel engine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1350km on a tank?  Look at the new TDI Passat http://web.vw.com/tdi-clean-diesel/</vt:lpstr>
      <vt:lpstr>Savais-tu?</vt:lpstr>
      <vt:lpstr>Présentation PowerPoint</vt:lpstr>
      <vt:lpstr>Présentation PowerPoint</vt:lpstr>
    </vt:vector>
  </TitlesOfParts>
  <Company>University of Sydney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ian.wikarski@csadl.ca</dc:creator>
  <cp:lastModifiedBy>Wikarski Ian</cp:lastModifiedBy>
  <cp:revision>108</cp:revision>
  <dcterms:created xsi:type="dcterms:W3CDTF">2006-04-05T00:07:30Z</dcterms:created>
  <dcterms:modified xsi:type="dcterms:W3CDTF">2016-01-21T01:13:15Z</dcterms:modified>
</cp:coreProperties>
</file>